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drawings/drawing2.xml" ContentType="application/vnd.openxmlformats-officedocument.drawingml.chartshapes+xml"/>
  <Override PartName="/ppt/notesSlides/notesSlide7.xml" ContentType="application/vnd.openxmlformats-officedocument.presentationml.notesSlide+xml"/>
  <Override PartName="/ppt/charts/chart3.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9"/>
  </p:notesMasterIdLst>
  <p:handoutMasterIdLst>
    <p:handoutMasterId r:id="rId40"/>
  </p:handoutMasterIdLst>
  <p:sldIdLst>
    <p:sldId id="743" r:id="rId2"/>
    <p:sldId id="707" r:id="rId3"/>
    <p:sldId id="708" r:id="rId4"/>
    <p:sldId id="709" r:id="rId5"/>
    <p:sldId id="837" r:id="rId6"/>
    <p:sldId id="939" r:id="rId7"/>
    <p:sldId id="877" r:id="rId8"/>
    <p:sldId id="839" r:id="rId9"/>
    <p:sldId id="840" r:id="rId10"/>
    <p:sldId id="841" r:id="rId11"/>
    <p:sldId id="835" r:id="rId12"/>
    <p:sldId id="917" r:id="rId13"/>
    <p:sldId id="942" r:id="rId14"/>
    <p:sldId id="944" r:id="rId15"/>
    <p:sldId id="921" r:id="rId16"/>
    <p:sldId id="922" r:id="rId17"/>
    <p:sldId id="923" r:id="rId18"/>
    <p:sldId id="943" r:id="rId19"/>
    <p:sldId id="931" r:id="rId20"/>
    <p:sldId id="854" r:id="rId21"/>
    <p:sldId id="855" r:id="rId22"/>
    <p:sldId id="932" r:id="rId23"/>
    <p:sldId id="929" r:id="rId24"/>
    <p:sldId id="933" r:id="rId25"/>
    <p:sldId id="912" r:id="rId26"/>
    <p:sldId id="904" r:id="rId27"/>
    <p:sldId id="909" r:id="rId28"/>
    <p:sldId id="903" r:id="rId29"/>
    <p:sldId id="924" r:id="rId30"/>
    <p:sldId id="920" r:id="rId31"/>
    <p:sldId id="935" r:id="rId32"/>
    <p:sldId id="936" r:id="rId33"/>
    <p:sldId id="937" r:id="rId34"/>
    <p:sldId id="938" r:id="rId35"/>
    <p:sldId id="940" r:id="rId36"/>
    <p:sldId id="941" r:id="rId37"/>
    <p:sldId id="870" r:id="rId38"/>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BBB59"/>
    <a:srgbClr val="4F6228"/>
    <a:srgbClr val="FFC001"/>
    <a:srgbClr val="E6FF9F"/>
    <a:srgbClr val="FF0000"/>
    <a:srgbClr val="66FF66"/>
    <a:srgbClr val="984807"/>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125"/>
    <p:restoredTop sz="94679"/>
  </p:normalViewPr>
  <p:slideViewPr>
    <p:cSldViewPr snapToGrid="0">
      <p:cViewPr varScale="1">
        <p:scale>
          <a:sx n="65" d="100"/>
          <a:sy n="65" d="100"/>
        </p:scale>
        <p:origin x="1836"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https://365tno-my.sharepoint.com/personal/toon_norp_tno_nl/Documents/3GPP/SA%20Lisbon%202017/SA1_80%20docs%20per%20plenary%20cycle.xlsx" TargetMode="External"/></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https://365tno-my.sharepoint.com/personal/toon_norp_tno_nl/Documents/3GPP/SA%20Lisbon%202017/SA1_80%20docs%20per%20plenary%20cycle.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https://365tno-my.sharepoint.com/personal/toon_norp_tno_nl/Documents/3GPP/SA%20Lisbon%202017/SA1_80%20docs%20per%20plenary%20cycl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8068164273583457E-2"/>
          <c:y val="2.4441551105324432E-2"/>
          <c:w val="0.88620771876323656"/>
          <c:h val="0.73542811085622151"/>
        </c:manualLayout>
      </c:layout>
      <c:lineChart>
        <c:grouping val="standard"/>
        <c:varyColors val="0"/>
        <c:ser>
          <c:idx val="0"/>
          <c:order val="0"/>
          <c:tx>
            <c:v>tdocs</c:v>
          </c:tx>
          <c:cat>
            <c:strRef>
              <c:f>'[SA1_80 docs per plenary cycle.xlsx]basic'!$C$33:$C$48</c:f>
              <c:strCache>
                <c:ptCount val="16"/>
                <c:pt idx="0">
                  <c:v>Q1 2014</c:v>
                </c:pt>
                <c:pt idx="1">
                  <c:v>Q2 2014</c:v>
                </c:pt>
                <c:pt idx="2">
                  <c:v>Q3 2014*</c:v>
                </c:pt>
                <c:pt idx="3">
                  <c:v>Q4 2014*</c:v>
                </c:pt>
                <c:pt idx="4">
                  <c:v>Q1 2015</c:v>
                </c:pt>
                <c:pt idx="5">
                  <c:v>Q2 2015</c:v>
                </c:pt>
                <c:pt idx="6">
                  <c:v>Q3 2015</c:v>
                </c:pt>
                <c:pt idx="7">
                  <c:v>Q4 2015*</c:v>
                </c:pt>
                <c:pt idx="8">
                  <c:v>Q1 2016</c:v>
                </c:pt>
                <c:pt idx="9">
                  <c:v>Q2 2016</c:v>
                </c:pt>
                <c:pt idx="10">
                  <c:v>Q3 2016</c:v>
                </c:pt>
                <c:pt idx="11">
                  <c:v>Q4 2016</c:v>
                </c:pt>
                <c:pt idx="12">
                  <c:v>Q1 2017*</c:v>
                </c:pt>
                <c:pt idx="13">
                  <c:v>Q2 2017</c:v>
                </c:pt>
                <c:pt idx="14">
                  <c:v>Q3 2017</c:v>
                </c:pt>
                <c:pt idx="15">
                  <c:v>Q4 2017</c:v>
                </c:pt>
              </c:strCache>
            </c:strRef>
          </c:cat>
          <c:val>
            <c:numRef>
              <c:f>'[SA1_80 docs per plenary cycle.xlsx]basic'!$E$33:$E$48</c:f>
              <c:numCache>
                <c:formatCode>General</c:formatCode>
                <c:ptCount val="16"/>
                <c:pt idx="0">
                  <c:v>310</c:v>
                </c:pt>
                <c:pt idx="1">
                  <c:v>531</c:v>
                </c:pt>
                <c:pt idx="2">
                  <c:v>674</c:v>
                </c:pt>
                <c:pt idx="3">
                  <c:v>563</c:v>
                </c:pt>
                <c:pt idx="4">
                  <c:v>307</c:v>
                </c:pt>
                <c:pt idx="5">
                  <c:v>513</c:v>
                </c:pt>
                <c:pt idx="6">
                  <c:v>670</c:v>
                </c:pt>
                <c:pt idx="7">
                  <c:v>816</c:v>
                </c:pt>
                <c:pt idx="8">
                  <c:v>543</c:v>
                </c:pt>
                <c:pt idx="9">
                  <c:v>558</c:v>
                </c:pt>
                <c:pt idx="10">
                  <c:v>522</c:v>
                </c:pt>
                <c:pt idx="11">
                  <c:v>413</c:v>
                </c:pt>
                <c:pt idx="12">
                  <c:v>828</c:v>
                </c:pt>
                <c:pt idx="13">
                  <c:v>382</c:v>
                </c:pt>
                <c:pt idx="14">
                  <c:v>501</c:v>
                </c:pt>
                <c:pt idx="15">
                  <c:v>600</c:v>
                </c:pt>
              </c:numCache>
            </c:numRef>
          </c:val>
          <c:smooth val="0"/>
          <c:extLst>
            <c:ext xmlns:c16="http://schemas.microsoft.com/office/drawing/2014/chart" uri="{C3380CC4-5D6E-409C-BE32-E72D297353CC}">
              <c16:uniqueId val="{00000000-B235-4E6A-9EF8-BF2536428BB0}"/>
            </c:ext>
          </c:extLst>
        </c:ser>
        <c:dLbls>
          <c:showLegendKey val="0"/>
          <c:showVal val="0"/>
          <c:showCatName val="0"/>
          <c:showSerName val="0"/>
          <c:showPercent val="0"/>
          <c:showBubbleSize val="0"/>
        </c:dLbls>
        <c:marker val="1"/>
        <c:smooth val="0"/>
        <c:axId val="107717760"/>
        <c:axId val="107719296"/>
      </c:lineChart>
      <c:lineChart>
        <c:grouping val="standard"/>
        <c:varyColors val="0"/>
        <c:ser>
          <c:idx val="1"/>
          <c:order val="1"/>
          <c:tx>
            <c:v>CRs</c:v>
          </c:tx>
          <c:cat>
            <c:strRef>
              <c:f>'[SA1_80 docs per plenary cycle.xlsx]basic'!$C$33:$C$48</c:f>
              <c:strCache>
                <c:ptCount val="16"/>
                <c:pt idx="0">
                  <c:v>Q1 2014</c:v>
                </c:pt>
                <c:pt idx="1">
                  <c:v>Q2 2014</c:v>
                </c:pt>
                <c:pt idx="2">
                  <c:v>Q3 2014*</c:v>
                </c:pt>
                <c:pt idx="3">
                  <c:v>Q4 2014*</c:v>
                </c:pt>
                <c:pt idx="4">
                  <c:v>Q1 2015</c:v>
                </c:pt>
                <c:pt idx="5">
                  <c:v>Q2 2015</c:v>
                </c:pt>
                <c:pt idx="6">
                  <c:v>Q3 2015</c:v>
                </c:pt>
                <c:pt idx="7">
                  <c:v>Q4 2015*</c:v>
                </c:pt>
                <c:pt idx="8">
                  <c:v>Q1 2016</c:v>
                </c:pt>
                <c:pt idx="9">
                  <c:v>Q2 2016</c:v>
                </c:pt>
                <c:pt idx="10">
                  <c:v>Q3 2016</c:v>
                </c:pt>
                <c:pt idx="11">
                  <c:v>Q4 2016</c:v>
                </c:pt>
                <c:pt idx="12">
                  <c:v>Q1 2017*</c:v>
                </c:pt>
                <c:pt idx="13">
                  <c:v>Q2 2017</c:v>
                </c:pt>
                <c:pt idx="14">
                  <c:v>Q3 2017</c:v>
                </c:pt>
                <c:pt idx="15">
                  <c:v>Q4 2017</c:v>
                </c:pt>
              </c:strCache>
            </c:strRef>
          </c:cat>
          <c:val>
            <c:numRef>
              <c:f>'[SA1_80 docs per plenary cycle.xlsx]basic'!$F$33:$F$48</c:f>
              <c:numCache>
                <c:formatCode>General</c:formatCode>
                <c:ptCount val="16"/>
                <c:pt idx="0">
                  <c:v>5</c:v>
                </c:pt>
                <c:pt idx="1">
                  <c:v>31</c:v>
                </c:pt>
                <c:pt idx="2">
                  <c:v>31</c:v>
                </c:pt>
                <c:pt idx="3">
                  <c:v>24</c:v>
                </c:pt>
                <c:pt idx="4">
                  <c:v>29</c:v>
                </c:pt>
                <c:pt idx="5">
                  <c:v>16</c:v>
                </c:pt>
                <c:pt idx="6">
                  <c:v>8</c:v>
                </c:pt>
                <c:pt idx="7">
                  <c:v>15</c:v>
                </c:pt>
                <c:pt idx="8">
                  <c:v>31</c:v>
                </c:pt>
                <c:pt idx="9">
                  <c:v>25</c:v>
                </c:pt>
                <c:pt idx="10">
                  <c:v>64</c:v>
                </c:pt>
                <c:pt idx="11">
                  <c:v>17</c:v>
                </c:pt>
                <c:pt idx="12">
                  <c:v>38</c:v>
                </c:pt>
                <c:pt idx="13">
                  <c:v>44</c:v>
                </c:pt>
                <c:pt idx="14">
                  <c:v>49</c:v>
                </c:pt>
                <c:pt idx="15">
                  <c:v>34</c:v>
                </c:pt>
              </c:numCache>
            </c:numRef>
          </c:val>
          <c:smooth val="0"/>
          <c:extLst>
            <c:ext xmlns:c16="http://schemas.microsoft.com/office/drawing/2014/chart" uri="{C3380CC4-5D6E-409C-BE32-E72D297353CC}">
              <c16:uniqueId val="{00000001-B235-4E6A-9EF8-BF2536428BB0}"/>
            </c:ext>
          </c:extLst>
        </c:ser>
        <c:dLbls>
          <c:showLegendKey val="0"/>
          <c:showVal val="0"/>
          <c:showCatName val="0"/>
          <c:showSerName val="0"/>
          <c:showPercent val="0"/>
          <c:showBubbleSize val="0"/>
        </c:dLbls>
        <c:marker val="1"/>
        <c:smooth val="0"/>
        <c:axId val="107729280"/>
        <c:axId val="107730816"/>
      </c:lineChart>
      <c:catAx>
        <c:axId val="107717760"/>
        <c:scaling>
          <c:orientation val="minMax"/>
        </c:scaling>
        <c:delete val="0"/>
        <c:axPos val="b"/>
        <c:numFmt formatCode="General" sourceLinked="1"/>
        <c:majorTickMark val="out"/>
        <c:minorTickMark val="none"/>
        <c:tickLblPos val="nextTo"/>
        <c:txPr>
          <a:bodyPr rot="3600000" vert="horz"/>
          <a:lstStyle/>
          <a:p>
            <a:pPr>
              <a:defRPr/>
            </a:pPr>
            <a:endParaRPr lang="nl-NL"/>
          </a:p>
        </c:txPr>
        <c:crossAx val="107719296"/>
        <c:crosses val="autoZero"/>
        <c:auto val="1"/>
        <c:lblAlgn val="ctr"/>
        <c:lblOffset val="100"/>
        <c:noMultiLvlLbl val="0"/>
      </c:catAx>
      <c:valAx>
        <c:axId val="107719296"/>
        <c:scaling>
          <c:orientation val="minMax"/>
          <c:max val="900"/>
          <c:min val="0"/>
        </c:scaling>
        <c:delete val="0"/>
        <c:axPos val="l"/>
        <c:majorGridlines>
          <c:spPr>
            <a:ln>
              <a:prstDash val="dash"/>
            </a:ln>
          </c:spPr>
        </c:majorGridlines>
        <c:numFmt formatCode="General" sourceLinked="1"/>
        <c:majorTickMark val="out"/>
        <c:minorTickMark val="none"/>
        <c:tickLblPos val="nextTo"/>
        <c:txPr>
          <a:bodyPr rot="0" vert="horz"/>
          <a:lstStyle/>
          <a:p>
            <a:pPr>
              <a:defRPr b="1">
                <a:solidFill>
                  <a:schemeClr val="accent1">
                    <a:lumMod val="75000"/>
                  </a:schemeClr>
                </a:solidFill>
              </a:defRPr>
            </a:pPr>
            <a:endParaRPr lang="nl-NL"/>
          </a:p>
        </c:txPr>
        <c:crossAx val="107717760"/>
        <c:crosses val="autoZero"/>
        <c:crossBetween val="midCat"/>
      </c:valAx>
      <c:catAx>
        <c:axId val="107729280"/>
        <c:scaling>
          <c:orientation val="minMax"/>
        </c:scaling>
        <c:delete val="1"/>
        <c:axPos val="b"/>
        <c:numFmt formatCode="General" sourceLinked="1"/>
        <c:majorTickMark val="out"/>
        <c:minorTickMark val="none"/>
        <c:tickLblPos val="none"/>
        <c:crossAx val="107730816"/>
        <c:crosses val="autoZero"/>
        <c:auto val="1"/>
        <c:lblAlgn val="ctr"/>
        <c:lblOffset val="100"/>
        <c:noMultiLvlLbl val="0"/>
      </c:catAx>
      <c:valAx>
        <c:axId val="107730816"/>
        <c:scaling>
          <c:orientation val="minMax"/>
          <c:max val="100"/>
          <c:min val="0"/>
        </c:scaling>
        <c:delete val="0"/>
        <c:axPos val="r"/>
        <c:numFmt formatCode="General" sourceLinked="1"/>
        <c:majorTickMark val="out"/>
        <c:minorTickMark val="none"/>
        <c:tickLblPos val="nextTo"/>
        <c:txPr>
          <a:bodyPr/>
          <a:lstStyle/>
          <a:p>
            <a:pPr>
              <a:defRPr b="1">
                <a:solidFill>
                  <a:srgbClr val="C00000"/>
                </a:solidFill>
              </a:defRPr>
            </a:pPr>
            <a:endParaRPr lang="nl-NL"/>
          </a:p>
        </c:txPr>
        <c:crossAx val="107729280"/>
        <c:crosses val="max"/>
        <c:crossBetween val="midCat"/>
      </c:valAx>
    </c:plotArea>
    <c:legend>
      <c:legendPos val="l"/>
      <c:layout>
        <c:manualLayout>
          <c:xMode val="edge"/>
          <c:yMode val="edge"/>
          <c:x val="0.11991523747083321"/>
          <c:y val="0.66128085169792228"/>
          <c:w val="0.17976947721392489"/>
          <c:h val="9.6337372878980351E-2"/>
        </c:manualLayout>
      </c:layout>
      <c:overlay val="1"/>
      <c:spPr>
        <a:noFill/>
        <a:ln>
          <a:noFill/>
        </a:ln>
      </c:spPr>
    </c:legend>
    <c:plotVisOnly val="1"/>
    <c:dispBlanksAs val="gap"/>
    <c:showDLblsOverMax val="0"/>
  </c:chart>
  <c:spPr>
    <a:noFill/>
    <a:ln w="3175">
      <a:noFill/>
      <a:prstDash val="solid"/>
    </a:ln>
  </c:spPr>
  <c:txPr>
    <a:bodyPr/>
    <a:lstStyle/>
    <a:p>
      <a:pPr>
        <a:defRPr sz="1200" b="0" i="0" u="none" strike="noStrike" baseline="0">
          <a:solidFill>
            <a:srgbClr val="000000"/>
          </a:solidFill>
          <a:latin typeface="Arial"/>
          <a:ea typeface="Arial"/>
          <a:cs typeface="Arial"/>
        </a:defRPr>
      </a:pPr>
      <a:endParaRPr lang="nl-NL"/>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9534388081234373E-2"/>
          <c:y val="6.9935834289408333E-2"/>
          <c:w val="0.88620771876323656"/>
          <c:h val="0.73542811085622151"/>
        </c:manualLayout>
      </c:layout>
      <c:lineChart>
        <c:grouping val="standard"/>
        <c:varyColors val="0"/>
        <c:ser>
          <c:idx val="0"/>
          <c:order val="0"/>
          <c:tx>
            <c:strRef>
              <c:f>'[SA1_80 docs per plenary cycle.xlsx]basic'!$G$1</c:f>
              <c:strCache>
                <c:ptCount val="1"/>
                <c:pt idx="0">
                  <c:v>Meeting time</c:v>
                </c:pt>
              </c:strCache>
            </c:strRef>
          </c:tx>
          <c:cat>
            <c:strRef>
              <c:f>'[SA1_80 docs per plenary cycle.xlsx]basic'!$C$33:$C$48</c:f>
              <c:strCache>
                <c:ptCount val="16"/>
                <c:pt idx="0">
                  <c:v>Q1 2014</c:v>
                </c:pt>
                <c:pt idx="1">
                  <c:v>Q2 2014</c:v>
                </c:pt>
                <c:pt idx="2">
                  <c:v>Q3 2014*</c:v>
                </c:pt>
                <c:pt idx="3">
                  <c:v>Q4 2014*</c:v>
                </c:pt>
                <c:pt idx="4">
                  <c:v>Q1 2015</c:v>
                </c:pt>
                <c:pt idx="5">
                  <c:v>Q2 2015</c:v>
                </c:pt>
                <c:pt idx="6">
                  <c:v>Q3 2015</c:v>
                </c:pt>
                <c:pt idx="7">
                  <c:v>Q4 2015*</c:v>
                </c:pt>
                <c:pt idx="8">
                  <c:v>Q1 2016</c:v>
                </c:pt>
                <c:pt idx="9">
                  <c:v>Q2 2016</c:v>
                </c:pt>
                <c:pt idx="10">
                  <c:v>Q3 2016</c:v>
                </c:pt>
                <c:pt idx="11">
                  <c:v>Q4 2016</c:v>
                </c:pt>
                <c:pt idx="12">
                  <c:v>Q1 2017*</c:v>
                </c:pt>
                <c:pt idx="13">
                  <c:v>Q2 2017</c:v>
                </c:pt>
                <c:pt idx="14">
                  <c:v>Q3 2017</c:v>
                </c:pt>
                <c:pt idx="15">
                  <c:v>Q4 2017</c:v>
                </c:pt>
              </c:strCache>
            </c:strRef>
          </c:cat>
          <c:val>
            <c:numRef>
              <c:f>'[SA1_80 docs per plenary cycle.xlsx]basic'!$G$33:$G$48</c:f>
              <c:numCache>
                <c:formatCode>General</c:formatCode>
                <c:ptCount val="16"/>
                <c:pt idx="0">
                  <c:v>32.5</c:v>
                </c:pt>
                <c:pt idx="1">
                  <c:v>45</c:v>
                </c:pt>
                <c:pt idx="2">
                  <c:v>48.5</c:v>
                </c:pt>
                <c:pt idx="3">
                  <c:v>48.5</c:v>
                </c:pt>
                <c:pt idx="4">
                  <c:v>27.5</c:v>
                </c:pt>
                <c:pt idx="5">
                  <c:v>44</c:v>
                </c:pt>
                <c:pt idx="6">
                  <c:v>60</c:v>
                </c:pt>
                <c:pt idx="7">
                  <c:v>79</c:v>
                </c:pt>
                <c:pt idx="8">
                  <c:v>55</c:v>
                </c:pt>
                <c:pt idx="9">
                  <c:v>55.5</c:v>
                </c:pt>
                <c:pt idx="10">
                  <c:v>53</c:v>
                </c:pt>
                <c:pt idx="11">
                  <c:v>52</c:v>
                </c:pt>
                <c:pt idx="12">
                  <c:v>88.5</c:v>
                </c:pt>
                <c:pt idx="13">
                  <c:v>44</c:v>
                </c:pt>
                <c:pt idx="14">
                  <c:v>51</c:v>
                </c:pt>
                <c:pt idx="15">
                  <c:v>52.5</c:v>
                </c:pt>
              </c:numCache>
            </c:numRef>
          </c:val>
          <c:smooth val="0"/>
          <c:extLst>
            <c:ext xmlns:c16="http://schemas.microsoft.com/office/drawing/2014/chart" uri="{C3380CC4-5D6E-409C-BE32-E72D297353CC}">
              <c16:uniqueId val="{00000000-6085-4CF2-A474-8C3CCBDAE4E1}"/>
            </c:ext>
          </c:extLst>
        </c:ser>
        <c:dLbls>
          <c:showLegendKey val="0"/>
          <c:showVal val="0"/>
          <c:showCatName val="0"/>
          <c:showSerName val="0"/>
          <c:showPercent val="0"/>
          <c:showBubbleSize val="0"/>
        </c:dLbls>
        <c:marker val="1"/>
        <c:smooth val="0"/>
        <c:axId val="108880640"/>
        <c:axId val="108798720"/>
      </c:lineChart>
      <c:catAx>
        <c:axId val="108880640"/>
        <c:scaling>
          <c:orientation val="minMax"/>
        </c:scaling>
        <c:delete val="0"/>
        <c:axPos val="b"/>
        <c:numFmt formatCode="General" sourceLinked="1"/>
        <c:majorTickMark val="out"/>
        <c:minorTickMark val="none"/>
        <c:tickLblPos val="nextTo"/>
        <c:txPr>
          <a:bodyPr rot="3600000" vert="horz"/>
          <a:lstStyle/>
          <a:p>
            <a:pPr>
              <a:defRPr/>
            </a:pPr>
            <a:endParaRPr lang="nl-NL"/>
          </a:p>
        </c:txPr>
        <c:crossAx val="108798720"/>
        <c:crosses val="autoZero"/>
        <c:auto val="1"/>
        <c:lblAlgn val="ctr"/>
        <c:lblOffset val="100"/>
        <c:noMultiLvlLbl val="0"/>
      </c:catAx>
      <c:valAx>
        <c:axId val="108798720"/>
        <c:scaling>
          <c:orientation val="minMax"/>
        </c:scaling>
        <c:delete val="0"/>
        <c:axPos val="l"/>
        <c:majorGridlines>
          <c:spPr>
            <a:ln>
              <a:prstDash val="dash"/>
            </a:ln>
          </c:spPr>
        </c:majorGridlines>
        <c:numFmt formatCode="General" sourceLinked="1"/>
        <c:majorTickMark val="out"/>
        <c:minorTickMark val="none"/>
        <c:tickLblPos val="nextTo"/>
        <c:txPr>
          <a:bodyPr rot="0" vert="horz"/>
          <a:lstStyle/>
          <a:p>
            <a:pPr>
              <a:defRPr b="1">
                <a:solidFill>
                  <a:schemeClr val="accent1">
                    <a:lumMod val="75000"/>
                  </a:schemeClr>
                </a:solidFill>
              </a:defRPr>
            </a:pPr>
            <a:endParaRPr lang="nl-NL"/>
          </a:p>
        </c:txPr>
        <c:crossAx val="108880640"/>
        <c:crosses val="autoZero"/>
        <c:crossBetween val="midCat"/>
      </c:valAx>
    </c:plotArea>
    <c:legend>
      <c:legendPos val="l"/>
      <c:layout>
        <c:manualLayout>
          <c:xMode val="edge"/>
          <c:yMode val="edge"/>
          <c:x val="9.1657279494867405E-2"/>
          <c:y val="0.68801069157693873"/>
          <c:w val="0.30551087697667728"/>
          <c:h val="0.13491447427339312"/>
        </c:manualLayout>
      </c:layout>
      <c:overlay val="1"/>
      <c:spPr>
        <a:noFill/>
        <a:ln>
          <a:noFill/>
        </a:ln>
      </c:spPr>
    </c:legend>
    <c:plotVisOnly val="1"/>
    <c:dispBlanksAs val="gap"/>
    <c:showDLblsOverMax val="0"/>
  </c:chart>
  <c:spPr>
    <a:solidFill>
      <a:srgbClr val="FFFFFF"/>
    </a:solidFill>
    <a:ln w="3175">
      <a:solidFill>
        <a:schemeClr val="bg1"/>
      </a:solidFill>
      <a:prstDash val="solid"/>
    </a:ln>
  </c:spPr>
  <c:txPr>
    <a:bodyPr/>
    <a:lstStyle/>
    <a:p>
      <a:pPr>
        <a:defRPr sz="1200" b="0" i="0" u="none" strike="noStrike" baseline="0">
          <a:solidFill>
            <a:srgbClr val="000000"/>
          </a:solidFill>
          <a:latin typeface="Arial"/>
          <a:ea typeface="Arial"/>
          <a:cs typeface="Arial"/>
        </a:defRPr>
      </a:pPr>
      <a:endParaRPr lang="nl-NL"/>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stacked"/>
        <c:varyColors val="0"/>
        <c:ser>
          <c:idx val="0"/>
          <c:order val="0"/>
          <c:tx>
            <c:strRef>
              <c:f>'[SA1_80 docs per plenary cycle.xlsx]time_new'!$AF$23</c:f>
              <c:strCache>
                <c:ptCount val="1"/>
                <c:pt idx="0">
                  <c:v>5GMSG</c:v>
                </c:pt>
              </c:strCache>
            </c:strRef>
          </c:tx>
          <c:invertIfNegative val="0"/>
          <c:dLbls>
            <c:spPr>
              <a:noFill/>
              <a:ln>
                <a:noFill/>
              </a:ln>
              <a:effectLst/>
            </c:sp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'[SA1_80 docs per plenary cycle.xlsx]time_new'!$AL$10:$AQ$10</c:f>
              <c:strCache>
                <c:ptCount val="6"/>
                <c:pt idx="0">
                  <c:v>Q3 2016</c:v>
                </c:pt>
                <c:pt idx="1">
                  <c:v>Q4 2016</c:v>
                </c:pt>
                <c:pt idx="2">
                  <c:v>Q1 2017</c:v>
                </c:pt>
                <c:pt idx="3">
                  <c:v>Q2 2017</c:v>
                </c:pt>
                <c:pt idx="4">
                  <c:v>Q3 2017</c:v>
                </c:pt>
                <c:pt idx="5">
                  <c:v>Q4 2017</c:v>
                </c:pt>
              </c:strCache>
            </c:strRef>
          </c:cat>
          <c:val>
            <c:numRef>
              <c:f>'[SA1_80 docs per plenary cycle.xlsx]time_new'!$AL$23:$AQ$23</c:f>
              <c:numCache>
                <c:formatCode>General</c:formatCode>
                <c:ptCount val="6"/>
                <c:pt idx="5">
                  <c:v>1.5</c:v>
                </c:pt>
              </c:numCache>
            </c:numRef>
          </c:val>
          <c:extLst>
            <c:ext xmlns:c16="http://schemas.microsoft.com/office/drawing/2014/chart" uri="{C3380CC4-5D6E-409C-BE32-E72D297353CC}">
              <c16:uniqueId val="{00000000-C330-4615-9A29-39BD5DFF2349}"/>
            </c:ext>
          </c:extLst>
        </c:ser>
        <c:ser>
          <c:idx val="1"/>
          <c:order val="1"/>
          <c:tx>
            <c:strRef>
              <c:f>'[SA1_80 docs per plenary cycle.xlsx]time_new'!$AF$24</c:f>
              <c:strCache>
                <c:ptCount val="1"/>
                <c:pt idx="0">
                  <c:v>5GLAN</c:v>
                </c:pt>
              </c:strCache>
            </c:strRef>
          </c:tx>
          <c:invertIfNegative val="0"/>
          <c:dLbls>
            <c:spPr>
              <a:noFill/>
              <a:ln>
                <a:noFill/>
              </a:ln>
              <a:effectLst/>
            </c:sp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'[SA1_80 docs per plenary cycle.xlsx]time_new'!$AL$10:$AQ$10</c:f>
              <c:strCache>
                <c:ptCount val="6"/>
                <c:pt idx="0">
                  <c:v>Q3 2016</c:v>
                </c:pt>
                <c:pt idx="1">
                  <c:v>Q4 2016</c:v>
                </c:pt>
                <c:pt idx="2">
                  <c:v>Q1 2017</c:v>
                </c:pt>
                <c:pt idx="3">
                  <c:v>Q2 2017</c:v>
                </c:pt>
                <c:pt idx="4">
                  <c:v>Q3 2017</c:v>
                </c:pt>
                <c:pt idx="5">
                  <c:v>Q4 2017</c:v>
                </c:pt>
              </c:strCache>
            </c:strRef>
          </c:cat>
          <c:val>
            <c:numRef>
              <c:f>'[SA1_80 docs per plenary cycle.xlsx]time_new'!$AL$24:$AQ$24</c:f>
              <c:numCache>
                <c:formatCode>General</c:formatCode>
                <c:ptCount val="6"/>
                <c:pt idx="4">
                  <c:v>6.5</c:v>
                </c:pt>
                <c:pt idx="5">
                  <c:v>4</c:v>
                </c:pt>
              </c:numCache>
            </c:numRef>
          </c:val>
          <c:extLst>
            <c:ext xmlns:c16="http://schemas.microsoft.com/office/drawing/2014/chart" uri="{C3380CC4-5D6E-409C-BE32-E72D297353CC}">
              <c16:uniqueId val="{00000001-C330-4615-9A29-39BD5DFF2349}"/>
            </c:ext>
          </c:extLst>
        </c:ser>
        <c:ser>
          <c:idx val="2"/>
          <c:order val="2"/>
          <c:tx>
            <c:strRef>
              <c:f>'[SA1_80 docs per plenary cycle.xlsx]time_new'!$AF$25</c:f>
              <c:strCache>
                <c:ptCount val="1"/>
                <c:pt idx="0">
                  <c:v>5GSAT</c:v>
                </c:pt>
              </c:strCache>
            </c:strRef>
          </c:tx>
          <c:invertIfNegative val="0"/>
          <c:dLbls>
            <c:spPr>
              <a:noFill/>
              <a:ln>
                <a:noFill/>
              </a:ln>
              <a:effectLst/>
            </c:sp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'[SA1_80 docs per plenary cycle.xlsx]time_new'!$AL$10:$AQ$10</c:f>
              <c:strCache>
                <c:ptCount val="6"/>
                <c:pt idx="0">
                  <c:v>Q3 2016</c:v>
                </c:pt>
                <c:pt idx="1">
                  <c:v>Q4 2016</c:v>
                </c:pt>
                <c:pt idx="2">
                  <c:v>Q1 2017</c:v>
                </c:pt>
                <c:pt idx="3">
                  <c:v>Q2 2017</c:v>
                </c:pt>
                <c:pt idx="4">
                  <c:v>Q3 2017</c:v>
                </c:pt>
                <c:pt idx="5">
                  <c:v>Q4 2017</c:v>
                </c:pt>
              </c:strCache>
            </c:strRef>
          </c:cat>
          <c:val>
            <c:numRef>
              <c:f>'[SA1_80 docs per plenary cycle.xlsx]time_new'!$AL$25:$AQ$25</c:f>
              <c:numCache>
                <c:formatCode>General</c:formatCode>
                <c:ptCount val="6"/>
                <c:pt idx="5">
                  <c:v>2</c:v>
                </c:pt>
              </c:numCache>
            </c:numRef>
          </c:val>
          <c:extLst>
            <c:ext xmlns:c16="http://schemas.microsoft.com/office/drawing/2014/chart" uri="{C3380CC4-5D6E-409C-BE32-E72D297353CC}">
              <c16:uniqueId val="{00000002-C330-4615-9A29-39BD5DFF2349}"/>
            </c:ext>
          </c:extLst>
        </c:ser>
        <c:ser>
          <c:idx val="3"/>
          <c:order val="3"/>
          <c:tx>
            <c:strRef>
              <c:f>'[SA1_80 docs per plenary cycle.xlsx]time_new'!$AF$26</c:f>
              <c:strCache>
                <c:ptCount val="1"/>
                <c:pt idx="0">
                  <c:v>BMNS</c:v>
                </c:pt>
              </c:strCache>
            </c:strRef>
          </c:tx>
          <c:invertIfNegative val="0"/>
          <c:dLbls>
            <c:spPr>
              <a:noFill/>
              <a:ln>
                <a:noFill/>
              </a:ln>
              <a:effectLst/>
            </c:sp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'[SA1_80 docs per plenary cycle.xlsx]time_new'!$AL$10:$AQ$10</c:f>
              <c:strCache>
                <c:ptCount val="6"/>
                <c:pt idx="0">
                  <c:v>Q3 2016</c:v>
                </c:pt>
                <c:pt idx="1">
                  <c:v>Q4 2016</c:v>
                </c:pt>
                <c:pt idx="2">
                  <c:v>Q1 2017</c:v>
                </c:pt>
                <c:pt idx="3">
                  <c:v>Q2 2017</c:v>
                </c:pt>
                <c:pt idx="4">
                  <c:v>Q3 2017</c:v>
                </c:pt>
                <c:pt idx="5">
                  <c:v>Q4 2017</c:v>
                </c:pt>
              </c:strCache>
            </c:strRef>
          </c:cat>
          <c:val>
            <c:numRef>
              <c:f>'[SA1_80 docs per plenary cycle.xlsx]time_new'!$AL$26:$AQ$26</c:f>
              <c:numCache>
                <c:formatCode>General</c:formatCode>
                <c:ptCount val="6"/>
                <c:pt idx="5">
                  <c:v>3</c:v>
                </c:pt>
              </c:numCache>
            </c:numRef>
          </c:val>
          <c:extLst>
            <c:ext xmlns:c16="http://schemas.microsoft.com/office/drawing/2014/chart" uri="{C3380CC4-5D6E-409C-BE32-E72D297353CC}">
              <c16:uniqueId val="{00000003-C330-4615-9A29-39BD5DFF2349}"/>
            </c:ext>
          </c:extLst>
        </c:ser>
        <c:ser>
          <c:idx val="4"/>
          <c:order val="4"/>
          <c:tx>
            <c:strRef>
              <c:f>'[SA1_80 docs per plenary cycle.xlsx]time_new'!$AF$27</c:f>
              <c:strCache>
                <c:ptCount val="1"/>
                <c:pt idx="0">
                  <c:v>CAV</c:v>
                </c:pt>
              </c:strCache>
            </c:strRef>
          </c:tx>
          <c:invertIfNegative val="0"/>
          <c:dLbls>
            <c:spPr>
              <a:noFill/>
              <a:ln>
                <a:noFill/>
              </a:ln>
              <a:effectLst/>
            </c:sp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'[SA1_80 docs per plenary cycle.xlsx]time_new'!$AL$10:$AQ$10</c:f>
              <c:strCache>
                <c:ptCount val="6"/>
                <c:pt idx="0">
                  <c:v>Q3 2016</c:v>
                </c:pt>
                <c:pt idx="1">
                  <c:v>Q4 2016</c:v>
                </c:pt>
                <c:pt idx="2">
                  <c:v>Q1 2017</c:v>
                </c:pt>
                <c:pt idx="3">
                  <c:v>Q2 2017</c:v>
                </c:pt>
                <c:pt idx="4">
                  <c:v>Q3 2017</c:v>
                </c:pt>
                <c:pt idx="5">
                  <c:v>Q4 2017</c:v>
                </c:pt>
              </c:strCache>
            </c:strRef>
          </c:cat>
          <c:val>
            <c:numRef>
              <c:f>'[SA1_80 docs per plenary cycle.xlsx]time_new'!$AL$27:$AQ$27</c:f>
              <c:numCache>
                <c:formatCode>General</c:formatCode>
                <c:ptCount val="6"/>
                <c:pt idx="3">
                  <c:v>2.5</c:v>
                </c:pt>
                <c:pt idx="4">
                  <c:v>9</c:v>
                </c:pt>
                <c:pt idx="5">
                  <c:v>7.5</c:v>
                </c:pt>
              </c:numCache>
            </c:numRef>
          </c:val>
          <c:extLst>
            <c:ext xmlns:c16="http://schemas.microsoft.com/office/drawing/2014/chart" uri="{C3380CC4-5D6E-409C-BE32-E72D297353CC}">
              <c16:uniqueId val="{00000004-C330-4615-9A29-39BD5DFF2349}"/>
            </c:ext>
          </c:extLst>
        </c:ser>
        <c:ser>
          <c:idx val="5"/>
          <c:order val="5"/>
          <c:tx>
            <c:strRef>
              <c:f>'[SA1_80 docs per plenary cycle.xlsx]time_new'!$AF$28</c:f>
              <c:strCache>
                <c:ptCount val="1"/>
                <c:pt idx="0">
                  <c:v>eLESTR</c:v>
                </c:pt>
              </c:strCache>
            </c:strRef>
          </c:tx>
          <c:invertIfNegative val="0"/>
          <c:dLbls>
            <c:spPr>
              <a:noFill/>
              <a:ln>
                <a:noFill/>
              </a:ln>
              <a:effectLst/>
            </c:sp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'[SA1_80 docs per plenary cycle.xlsx]time_new'!$AL$10:$AQ$10</c:f>
              <c:strCache>
                <c:ptCount val="6"/>
                <c:pt idx="0">
                  <c:v>Q3 2016</c:v>
                </c:pt>
                <c:pt idx="1">
                  <c:v>Q4 2016</c:v>
                </c:pt>
                <c:pt idx="2">
                  <c:v>Q1 2017</c:v>
                </c:pt>
                <c:pt idx="3">
                  <c:v>Q2 2017</c:v>
                </c:pt>
                <c:pt idx="4">
                  <c:v>Q3 2017</c:v>
                </c:pt>
                <c:pt idx="5">
                  <c:v>Q4 2017</c:v>
                </c:pt>
              </c:strCache>
            </c:strRef>
          </c:cat>
          <c:val>
            <c:numRef>
              <c:f>'[SA1_80 docs per plenary cycle.xlsx]time_new'!$AL$28:$AQ$28</c:f>
              <c:numCache>
                <c:formatCode>General</c:formatCode>
                <c:ptCount val="6"/>
                <c:pt idx="3">
                  <c:v>2</c:v>
                </c:pt>
                <c:pt idx="4">
                  <c:v>1.5</c:v>
                </c:pt>
              </c:numCache>
            </c:numRef>
          </c:val>
          <c:extLst>
            <c:ext xmlns:c16="http://schemas.microsoft.com/office/drawing/2014/chart" uri="{C3380CC4-5D6E-409C-BE32-E72D297353CC}">
              <c16:uniqueId val="{00000005-C330-4615-9A29-39BD5DFF2349}"/>
            </c:ext>
          </c:extLst>
        </c:ser>
        <c:ser>
          <c:idx val="6"/>
          <c:order val="6"/>
          <c:tx>
            <c:strRef>
              <c:f>'[SA1_80 docs per plenary cycle.xlsx]time_new'!$AF$29</c:f>
              <c:strCache>
                <c:ptCount val="1"/>
                <c:pt idx="0">
                  <c:v>ePWS</c:v>
                </c:pt>
              </c:strCache>
            </c:strRef>
          </c:tx>
          <c:invertIfNegative val="0"/>
          <c:dLbls>
            <c:spPr>
              <a:noFill/>
              <a:ln>
                <a:noFill/>
              </a:ln>
              <a:effectLst/>
            </c:sp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'[SA1_80 docs per plenary cycle.xlsx]time_new'!$AL$10:$AQ$10</c:f>
              <c:strCache>
                <c:ptCount val="6"/>
                <c:pt idx="0">
                  <c:v>Q3 2016</c:v>
                </c:pt>
                <c:pt idx="1">
                  <c:v>Q4 2016</c:v>
                </c:pt>
                <c:pt idx="2">
                  <c:v>Q1 2017</c:v>
                </c:pt>
                <c:pt idx="3">
                  <c:v>Q2 2017</c:v>
                </c:pt>
                <c:pt idx="4">
                  <c:v>Q3 2017</c:v>
                </c:pt>
                <c:pt idx="5">
                  <c:v>Q4 2017</c:v>
                </c:pt>
              </c:strCache>
            </c:strRef>
          </c:cat>
          <c:val>
            <c:numRef>
              <c:f>'[SA1_80 docs per plenary cycle.xlsx]time_new'!$AL$29:$AQ$29</c:f>
              <c:numCache>
                <c:formatCode>General</c:formatCode>
                <c:ptCount val="6"/>
                <c:pt idx="2">
                  <c:v>1.5</c:v>
                </c:pt>
                <c:pt idx="3">
                  <c:v>2</c:v>
                </c:pt>
                <c:pt idx="4">
                  <c:v>1.5</c:v>
                </c:pt>
              </c:numCache>
            </c:numRef>
          </c:val>
          <c:extLst>
            <c:ext xmlns:c16="http://schemas.microsoft.com/office/drawing/2014/chart" uri="{C3380CC4-5D6E-409C-BE32-E72D297353CC}">
              <c16:uniqueId val="{00000006-C330-4615-9A29-39BD5DFF2349}"/>
            </c:ext>
          </c:extLst>
        </c:ser>
        <c:ser>
          <c:idx val="7"/>
          <c:order val="7"/>
          <c:tx>
            <c:strRef>
              <c:f>'[SA1_80 docs per plenary cycle.xlsx]time_new'!$AF$30</c:f>
              <c:strCache>
                <c:ptCount val="1"/>
                <c:pt idx="0">
                  <c:v>MARCOM</c:v>
                </c:pt>
              </c:strCache>
            </c:strRef>
          </c:tx>
          <c:invertIfNegative val="0"/>
          <c:dLbls>
            <c:spPr>
              <a:noFill/>
              <a:ln>
                <a:noFill/>
              </a:ln>
              <a:effectLst/>
            </c:sp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'[SA1_80 docs per plenary cycle.xlsx]time_new'!$AL$10:$AQ$10</c:f>
              <c:strCache>
                <c:ptCount val="6"/>
                <c:pt idx="0">
                  <c:v>Q3 2016</c:v>
                </c:pt>
                <c:pt idx="1">
                  <c:v>Q4 2016</c:v>
                </c:pt>
                <c:pt idx="2">
                  <c:v>Q1 2017</c:v>
                </c:pt>
                <c:pt idx="3">
                  <c:v>Q2 2017</c:v>
                </c:pt>
                <c:pt idx="4">
                  <c:v>Q3 2017</c:v>
                </c:pt>
                <c:pt idx="5">
                  <c:v>Q4 2017</c:v>
                </c:pt>
              </c:strCache>
            </c:strRef>
          </c:cat>
          <c:val>
            <c:numRef>
              <c:f>'[SA1_80 docs per plenary cycle.xlsx]time_new'!$AL$30:$AQ$30</c:f>
              <c:numCache>
                <c:formatCode>General</c:formatCode>
                <c:ptCount val="6"/>
                <c:pt idx="2">
                  <c:v>1.5</c:v>
                </c:pt>
                <c:pt idx="4">
                  <c:v>1.5</c:v>
                </c:pt>
                <c:pt idx="5">
                  <c:v>1.5</c:v>
                </c:pt>
              </c:numCache>
            </c:numRef>
          </c:val>
          <c:extLst>
            <c:ext xmlns:c16="http://schemas.microsoft.com/office/drawing/2014/chart" uri="{C3380CC4-5D6E-409C-BE32-E72D297353CC}">
              <c16:uniqueId val="{00000007-C330-4615-9A29-39BD5DFF2349}"/>
            </c:ext>
          </c:extLst>
        </c:ser>
        <c:ser>
          <c:idx val="8"/>
          <c:order val="8"/>
          <c:tx>
            <c:strRef>
              <c:f>'[SA1_80 docs per plenary cycle.xlsx]time_new'!$AF$31</c:f>
              <c:strCache>
                <c:ptCount val="1"/>
                <c:pt idx="0">
                  <c:v>V2X</c:v>
                </c:pt>
              </c:strCache>
            </c:strRef>
          </c:tx>
          <c:invertIfNegative val="0"/>
          <c:dLbls>
            <c:spPr>
              <a:noFill/>
              <a:ln>
                <a:noFill/>
              </a:ln>
              <a:effectLst/>
            </c:sp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'[SA1_80 docs per plenary cycle.xlsx]time_new'!$AL$10:$AQ$10</c:f>
              <c:strCache>
                <c:ptCount val="6"/>
                <c:pt idx="0">
                  <c:v>Q3 2016</c:v>
                </c:pt>
                <c:pt idx="1">
                  <c:v>Q4 2016</c:v>
                </c:pt>
                <c:pt idx="2">
                  <c:v>Q1 2017</c:v>
                </c:pt>
                <c:pt idx="3">
                  <c:v>Q2 2017</c:v>
                </c:pt>
                <c:pt idx="4">
                  <c:v>Q3 2017</c:v>
                </c:pt>
                <c:pt idx="5">
                  <c:v>Q4 2017</c:v>
                </c:pt>
              </c:strCache>
            </c:strRef>
          </c:cat>
          <c:val>
            <c:numRef>
              <c:f>'[SA1_80 docs per plenary cycle.xlsx]time_new'!$AL$31:$AQ$31</c:f>
              <c:numCache>
                <c:formatCode>General</c:formatCode>
                <c:ptCount val="6"/>
                <c:pt idx="0">
                  <c:v>17.5</c:v>
                </c:pt>
                <c:pt idx="1">
                  <c:v>14</c:v>
                </c:pt>
                <c:pt idx="2">
                  <c:v>12</c:v>
                </c:pt>
                <c:pt idx="3">
                  <c:v>7</c:v>
                </c:pt>
              </c:numCache>
            </c:numRef>
          </c:val>
          <c:extLst>
            <c:ext xmlns:c16="http://schemas.microsoft.com/office/drawing/2014/chart" uri="{C3380CC4-5D6E-409C-BE32-E72D297353CC}">
              <c16:uniqueId val="{00000008-C330-4615-9A29-39BD5DFF2349}"/>
            </c:ext>
          </c:extLst>
        </c:ser>
        <c:ser>
          <c:idx val="9"/>
          <c:order val="9"/>
          <c:tx>
            <c:strRef>
              <c:f>'[SA1_80 docs per plenary cycle.xlsx]time_new'!$AF$32</c:f>
              <c:strCache>
                <c:ptCount val="1"/>
                <c:pt idx="0">
                  <c:v>SMARTER</c:v>
                </c:pt>
              </c:strCache>
            </c:strRef>
          </c:tx>
          <c:invertIfNegative val="0"/>
          <c:dLbls>
            <c:spPr>
              <a:noFill/>
              <a:ln>
                <a:noFill/>
              </a:ln>
              <a:effectLst/>
            </c:spPr>
            <c:showLegendKey val="0"/>
            <c:showVal val="0"/>
            <c:showCatName val="0"/>
            <c:showSerName val="1"/>
            <c:showPercent val="0"/>
            <c:showBubbleSize val="0"/>
            <c:showLeaderLines val="0"/>
            <c:extLst>
              <c:ext xmlns:c15="http://schemas.microsoft.com/office/drawing/2012/chart" uri="{CE6537A1-D6FC-4f65-9D91-7224C49458BB}">
                <c15:showLeaderLines val="1"/>
              </c:ext>
            </c:extLst>
          </c:dLbls>
          <c:cat>
            <c:strRef>
              <c:f>'[SA1_80 docs per plenary cycle.xlsx]time_new'!$AL$10:$AQ$10</c:f>
              <c:strCache>
                <c:ptCount val="6"/>
                <c:pt idx="0">
                  <c:v>Q3 2016</c:v>
                </c:pt>
                <c:pt idx="1">
                  <c:v>Q4 2016</c:v>
                </c:pt>
                <c:pt idx="2">
                  <c:v>Q1 2017</c:v>
                </c:pt>
                <c:pt idx="3">
                  <c:v>Q2 2017</c:v>
                </c:pt>
                <c:pt idx="4">
                  <c:v>Q3 2017</c:v>
                </c:pt>
                <c:pt idx="5">
                  <c:v>Q4 2017</c:v>
                </c:pt>
              </c:strCache>
            </c:strRef>
          </c:cat>
          <c:val>
            <c:numRef>
              <c:f>'[SA1_80 docs per plenary cycle.xlsx]time_new'!$AL$32:$AQ$32</c:f>
              <c:numCache>
                <c:formatCode>General</c:formatCode>
                <c:ptCount val="6"/>
                <c:pt idx="0">
                  <c:v>18</c:v>
                </c:pt>
                <c:pt idx="1">
                  <c:v>17</c:v>
                </c:pt>
                <c:pt idx="2">
                  <c:v>34.5</c:v>
                </c:pt>
                <c:pt idx="3">
                  <c:v>9.5</c:v>
                </c:pt>
                <c:pt idx="4">
                  <c:v>3.5</c:v>
                </c:pt>
                <c:pt idx="5">
                  <c:v>5</c:v>
                </c:pt>
              </c:numCache>
            </c:numRef>
          </c:val>
          <c:extLst>
            <c:ext xmlns:c16="http://schemas.microsoft.com/office/drawing/2014/chart" uri="{C3380CC4-5D6E-409C-BE32-E72D297353CC}">
              <c16:uniqueId val="{00000009-C330-4615-9A29-39BD5DFF2349}"/>
            </c:ext>
          </c:extLst>
        </c:ser>
        <c:ser>
          <c:idx val="10"/>
          <c:order val="10"/>
          <c:tx>
            <c:strRef>
              <c:f>'[SA1_80 docs per plenary cycle.xlsx]time_new'!$AF$35</c:f>
              <c:strCache>
                <c:ptCount val="1"/>
                <c:pt idx="0">
                  <c:v>MCImp</c:v>
                </c:pt>
              </c:strCache>
            </c:strRef>
          </c:tx>
          <c:invertIfNegative val="0"/>
          <c:dLbls>
            <c:spPr>
              <a:noFill/>
              <a:ln>
                <a:noFill/>
              </a:ln>
              <a:effectLst/>
            </c:sp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'[SA1_80 docs per plenary cycle.xlsx]time_new'!$AL$10:$AQ$10</c:f>
              <c:strCache>
                <c:ptCount val="6"/>
                <c:pt idx="0">
                  <c:v>Q3 2016</c:v>
                </c:pt>
                <c:pt idx="1">
                  <c:v>Q4 2016</c:v>
                </c:pt>
                <c:pt idx="2">
                  <c:v>Q1 2017</c:v>
                </c:pt>
                <c:pt idx="3">
                  <c:v>Q2 2017</c:v>
                </c:pt>
                <c:pt idx="4">
                  <c:v>Q3 2017</c:v>
                </c:pt>
                <c:pt idx="5">
                  <c:v>Q4 2017</c:v>
                </c:pt>
              </c:strCache>
            </c:strRef>
          </c:cat>
          <c:val>
            <c:numRef>
              <c:f>'[SA1_80 docs per plenary cycle.xlsx]time_new'!$AL$35:$AQ$35</c:f>
              <c:numCache>
                <c:formatCode>General</c:formatCode>
                <c:ptCount val="6"/>
                <c:pt idx="0">
                  <c:v>6.5</c:v>
                </c:pt>
              </c:numCache>
            </c:numRef>
          </c:val>
          <c:extLst>
            <c:ext xmlns:c16="http://schemas.microsoft.com/office/drawing/2014/chart" uri="{C3380CC4-5D6E-409C-BE32-E72D297353CC}">
              <c16:uniqueId val="{0000000A-C330-4615-9A29-39BD5DFF2349}"/>
            </c:ext>
          </c:extLst>
        </c:ser>
        <c:ser>
          <c:idx val="11"/>
          <c:order val="11"/>
          <c:tx>
            <c:strRef>
              <c:f>'[SA1_80 docs per plenary cycle.xlsx]time_new'!$AF$37</c:f>
              <c:strCache>
                <c:ptCount val="1"/>
                <c:pt idx="0">
                  <c:v>HYPOS</c:v>
                </c:pt>
              </c:strCache>
            </c:strRef>
          </c:tx>
          <c:invertIfNegative val="0"/>
          <c:dLbls>
            <c:spPr>
              <a:noFill/>
              <a:ln>
                <a:noFill/>
              </a:ln>
              <a:effectLst/>
            </c:sp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'[SA1_80 docs per plenary cycle.xlsx]time_new'!$AL$10:$AQ$10</c:f>
              <c:strCache>
                <c:ptCount val="6"/>
                <c:pt idx="0">
                  <c:v>Q3 2016</c:v>
                </c:pt>
                <c:pt idx="1">
                  <c:v>Q4 2016</c:v>
                </c:pt>
                <c:pt idx="2">
                  <c:v>Q1 2017</c:v>
                </c:pt>
                <c:pt idx="3">
                  <c:v>Q2 2017</c:v>
                </c:pt>
                <c:pt idx="4">
                  <c:v>Q3 2017</c:v>
                </c:pt>
                <c:pt idx="5">
                  <c:v>Q4 2017</c:v>
                </c:pt>
              </c:strCache>
            </c:strRef>
          </c:cat>
          <c:val>
            <c:numRef>
              <c:f>'[SA1_80 docs per plenary cycle.xlsx]time_new'!$AL$37:$AQ$37</c:f>
              <c:numCache>
                <c:formatCode>General</c:formatCode>
                <c:ptCount val="6"/>
                <c:pt idx="4">
                  <c:v>2</c:v>
                </c:pt>
                <c:pt idx="5">
                  <c:v>3</c:v>
                </c:pt>
              </c:numCache>
            </c:numRef>
          </c:val>
          <c:extLst>
            <c:ext xmlns:c16="http://schemas.microsoft.com/office/drawing/2014/chart" uri="{C3380CC4-5D6E-409C-BE32-E72D297353CC}">
              <c16:uniqueId val="{0000000B-C330-4615-9A29-39BD5DFF2349}"/>
            </c:ext>
          </c:extLst>
        </c:ser>
        <c:ser>
          <c:idx val="12"/>
          <c:order val="12"/>
          <c:tx>
            <c:strRef>
              <c:f>'[SA1_80 docs per plenary cycle.xlsx]time_new'!$AF$38</c:f>
              <c:strCache>
                <c:ptCount val="1"/>
                <c:pt idx="0">
                  <c:v>FRMCS</c:v>
                </c:pt>
              </c:strCache>
            </c:strRef>
          </c:tx>
          <c:invertIfNegative val="0"/>
          <c:dLbls>
            <c:spPr>
              <a:noFill/>
              <a:ln>
                <a:noFill/>
              </a:ln>
              <a:effectLst/>
            </c:sp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'[SA1_80 docs per plenary cycle.xlsx]time_new'!$AL$10:$AQ$10</c:f>
              <c:strCache>
                <c:ptCount val="6"/>
                <c:pt idx="0">
                  <c:v>Q3 2016</c:v>
                </c:pt>
                <c:pt idx="1">
                  <c:v>Q4 2016</c:v>
                </c:pt>
                <c:pt idx="2">
                  <c:v>Q1 2017</c:v>
                </c:pt>
                <c:pt idx="3">
                  <c:v>Q2 2017</c:v>
                </c:pt>
                <c:pt idx="4">
                  <c:v>Q3 2017</c:v>
                </c:pt>
                <c:pt idx="5">
                  <c:v>Q4 2017</c:v>
                </c:pt>
              </c:strCache>
            </c:strRef>
          </c:cat>
          <c:val>
            <c:numRef>
              <c:f>'[SA1_80 docs per plenary cycle.xlsx]time_new'!$AL$38:$AQ$38</c:f>
              <c:numCache>
                <c:formatCode>General</c:formatCode>
                <c:ptCount val="6"/>
                <c:pt idx="0">
                  <c:v>3</c:v>
                </c:pt>
                <c:pt idx="1">
                  <c:v>9</c:v>
                </c:pt>
                <c:pt idx="2">
                  <c:v>19.5</c:v>
                </c:pt>
                <c:pt idx="3">
                  <c:v>8</c:v>
                </c:pt>
                <c:pt idx="4">
                  <c:v>12.5</c:v>
                </c:pt>
                <c:pt idx="5">
                  <c:v>10.5</c:v>
                </c:pt>
              </c:numCache>
            </c:numRef>
          </c:val>
          <c:extLst>
            <c:ext xmlns:c16="http://schemas.microsoft.com/office/drawing/2014/chart" uri="{C3380CC4-5D6E-409C-BE32-E72D297353CC}">
              <c16:uniqueId val="{0000000C-C330-4615-9A29-39BD5DFF2349}"/>
            </c:ext>
          </c:extLst>
        </c:ser>
        <c:ser>
          <c:idx val="13"/>
          <c:order val="13"/>
          <c:tx>
            <c:strRef>
              <c:f>'[SA1_80 docs per plenary cycle.xlsx]time_new'!$AF$43</c:f>
              <c:strCache>
                <c:ptCount val="1"/>
                <c:pt idx="0">
                  <c:v>other</c:v>
                </c:pt>
              </c:strCache>
            </c:strRef>
          </c:tx>
          <c:invertIfNegative val="0"/>
          <c:dLbls>
            <c:spPr>
              <a:noFill/>
              <a:ln>
                <a:noFill/>
              </a:ln>
              <a:effectLst/>
            </c:sp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'[SA1_80 docs per plenary cycle.xlsx]time_new'!$AL$10:$AQ$10</c:f>
              <c:strCache>
                <c:ptCount val="6"/>
                <c:pt idx="0">
                  <c:v>Q3 2016</c:v>
                </c:pt>
                <c:pt idx="1">
                  <c:v>Q4 2016</c:v>
                </c:pt>
                <c:pt idx="2">
                  <c:v>Q1 2017</c:v>
                </c:pt>
                <c:pt idx="3">
                  <c:v>Q2 2017</c:v>
                </c:pt>
                <c:pt idx="4">
                  <c:v>Q3 2017</c:v>
                </c:pt>
                <c:pt idx="5">
                  <c:v>Q4 2017</c:v>
                </c:pt>
              </c:strCache>
            </c:strRef>
          </c:cat>
          <c:val>
            <c:numRef>
              <c:f>'[SA1_80 docs per plenary cycle.xlsx]time_new'!$AL$43:$AQ$43</c:f>
              <c:numCache>
                <c:formatCode>General</c:formatCode>
                <c:ptCount val="6"/>
                <c:pt idx="0">
                  <c:v>6</c:v>
                </c:pt>
                <c:pt idx="1">
                  <c:v>11.5</c:v>
                </c:pt>
                <c:pt idx="2">
                  <c:v>12</c:v>
                </c:pt>
                <c:pt idx="3">
                  <c:v>10.5</c:v>
                </c:pt>
                <c:pt idx="4">
                  <c:v>10.5</c:v>
                </c:pt>
                <c:pt idx="5">
                  <c:v>10.5</c:v>
                </c:pt>
              </c:numCache>
            </c:numRef>
          </c:val>
          <c:extLst>
            <c:ext xmlns:c16="http://schemas.microsoft.com/office/drawing/2014/chart" uri="{C3380CC4-5D6E-409C-BE32-E72D297353CC}">
              <c16:uniqueId val="{0000000D-C330-4615-9A29-39BD5DFF2349}"/>
            </c:ext>
          </c:extLst>
        </c:ser>
        <c:ser>
          <c:idx val="14"/>
          <c:order val="14"/>
          <c:tx>
            <c:strRef>
              <c:f>'[SA1_80 docs per plenary cycle.xlsx]time_new'!$AF$44</c:f>
              <c:strCache>
                <c:ptCount val="1"/>
                <c:pt idx="0">
                  <c:v>admin</c:v>
                </c:pt>
              </c:strCache>
            </c:strRef>
          </c:tx>
          <c:invertIfNegative val="0"/>
          <c:dLbls>
            <c:spPr>
              <a:noFill/>
              <a:ln>
                <a:noFill/>
              </a:ln>
              <a:effectLst/>
            </c:sp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'[SA1_80 docs per plenary cycle.xlsx]time_new'!$AL$10:$AQ$10</c:f>
              <c:strCache>
                <c:ptCount val="6"/>
                <c:pt idx="0">
                  <c:v>Q3 2016</c:v>
                </c:pt>
                <c:pt idx="1">
                  <c:v>Q4 2016</c:v>
                </c:pt>
                <c:pt idx="2">
                  <c:v>Q1 2017</c:v>
                </c:pt>
                <c:pt idx="3">
                  <c:v>Q2 2017</c:v>
                </c:pt>
                <c:pt idx="4">
                  <c:v>Q3 2017</c:v>
                </c:pt>
                <c:pt idx="5">
                  <c:v>Q4 2017</c:v>
                </c:pt>
              </c:strCache>
            </c:strRef>
          </c:cat>
          <c:val>
            <c:numRef>
              <c:f>'[SA1_80 docs per plenary cycle.xlsx]time_new'!$AL$44:$AQ$44</c:f>
              <c:numCache>
                <c:formatCode>General</c:formatCode>
                <c:ptCount val="6"/>
                <c:pt idx="0">
                  <c:v>2</c:v>
                </c:pt>
                <c:pt idx="1">
                  <c:v>2</c:v>
                </c:pt>
                <c:pt idx="2">
                  <c:v>4</c:v>
                </c:pt>
                <c:pt idx="3">
                  <c:v>2.5</c:v>
                </c:pt>
                <c:pt idx="4">
                  <c:v>2.5</c:v>
                </c:pt>
                <c:pt idx="5">
                  <c:v>2.5</c:v>
                </c:pt>
              </c:numCache>
            </c:numRef>
          </c:val>
          <c:extLst>
            <c:ext xmlns:c16="http://schemas.microsoft.com/office/drawing/2014/chart" uri="{C3380CC4-5D6E-409C-BE32-E72D297353CC}">
              <c16:uniqueId val="{0000000E-C330-4615-9A29-39BD5DFF2349}"/>
            </c:ext>
          </c:extLst>
        </c:ser>
        <c:dLbls>
          <c:showLegendKey val="0"/>
          <c:showVal val="1"/>
          <c:showCatName val="0"/>
          <c:showSerName val="0"/>
          <c:showPercent val="0"/>
          <c:showBubbleSize val="0"/>
        </c:dLbls>
        <c:gapWidth val="150"/>
        <c:overlap val="100"/>
        <c:axId val="110556288"/>
        <c:axId val="110557824"/>
      </c:barChart>
      <c:catAx>
        <c:axId val="110556288"/>
        <c:scaling>
          <c:orientation val="minMax"/>
        </c:scaling>
        <c:delete val="0"/>
        <c:axPos val="b"/>
        <c:numFmt formatCode="General" sourceLinked="0"/>
        <c:majorTickMark val="out"/>
        <c:minorTickMark val="none"/>
        <c:tickLblPos val="nextTo"/>
        <c:crossAx val="110557824"/>
        <c:crosses val="autoZero"/>
        <c:auto val="1"/>
        <c:lblAlgn val="ctr"/>
        <c:lblOffset val="100"/>
        <c:noMultiLvlLbl val="0"/>
      </c:catAx>
      <c:valAx>
        <c:axId val="110557824"/>
        <c:scaling>
          <c:orientation val="minMax"/>
        </c:scaling>
        <c:delete val="0"/>
        <c:axPos val="l"/>
        <c:majorGridlines/>
        <c:numFmt formatCode="General" sourceLinked="1"/>
        <c:majorTickMark val="out"/>
        <c:minorTickMark val="none"/>
        <c:tickLblPos val="nextTo"/>
        <c:crossAx val="110556288"/>
        <c:crosses val="autoZero"/>
        <c:crossBetween val="between"/>
      </c:valAx>
    </c:plotArea>
    <c:plotVisOnly val="1"/>
    <c:dispBlanksAs val="gap"/>
    <c:showDLblsOverMax val="0"/>
  </c:chart>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0.42462</cdr:x>
      <cdr:y>0.33982</cdr:y>
    </cdr:from>
    <cdr:to>
      <cdr:x>0.54448</cdr:x>
      <cdr:y>0.5498</cdr:y>
    </cdr:to>
    <cdr:sp macro="" textlink="">
      <cdr:nvSpPr>
        <cdr:cNvPr id="9" name="TextBox 2"/>
        <cdr:cNvSpPr txBox="1"/>
      </cdr:nvSpPr>
      <cdr:spPr>
        <a:xfrm xmlns:a="http://schemas.openxmlformats.org/drawingml/2006/main">
          <a:off x="3487626" y="1842656"/>
          <a:ext cx="984474" cy="1138594"/>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GB" sz="1200" b="1" dirty="0"/>
            <a:t>Rel-14</a:t>
          </a:r>
          <a:endParaRPr lang="en-GB" sz="1200" b="1" baseline="0" dirty="0"/>
        </a:p>
        <a:p xmlns:a="http://schemas.openxmlformats.org/drawingml/2006/main">
          <a:r>
            <a:rPr lang="en-GB" sz="1200" b="1" baseline="0" dirty="0"/>
            <a:t>Stage 1</a:t>
          </a:r>
        </a:p>
        <a:p xmlns:a="http://schemas.openxmlformats.org/drawingml/2006/main">
          <a:r>
            <a:rPr lang="en-GB" sz="1200" b="1" baseline="0" dirty="0"/>
            <a:t>freeze</a:t>
          </a:r>
          <a:endParaRPr lang="en-GB" sz="1200" b="1" dirty="0"/>
        </a:p>
      </cdr:txBody>
    </cdr:sp>
  </cdr:relSizeAnchor>
  <cdr:relSizeAnchor xmlns:cdr="http://schemas.openxmlformats.org/drawingml/2006/chartDrawing">
    <cdr:from>
      <cdr:x>0.08301</cdr:x>
      <cdr:y>0.07073</cdr:y>
    </cdr:from>
    <cdr:to>
      <cdr:x>0.20287</cdr:x>
      <cdr:y>0.28071</cdr:y>
    </cdr:to>
    <cdr:sp macro="" textlink="">
      <cdr:nvSpPr>
        <cdr:cNvPr id="7" name="TextBox 2"/>
        <cdr:cNvSpPr txBox="1"/>
      </cdr:nvSpPr>
      <cdr:spPr>
        <a:xfrm xmlns:a="http://schemas.openxmlformats.org/drawingml/2006/main">
          <a:off x="681804" y="383502"/>
          <a:ext cx="984475" cy="1138594"/>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GB" sz="1200" b="1" dirty="0"/>
            <a:t>Rel-13</a:t>
          </a:r>
          <a:endParaRPr lang="en-GB" sz="1200" b="1" baseline="0" dirty="0"/>
        </a:p>
        <a:p xmlns:a="http://schemas.openxmlformats.org/drawingml/2006/main">
          <a:r>
            <a:rPr lang="en-GB" sz="1200" b="1" baseline="0" dirty="0"/>
            <a:t>Stage 1</a:t>
          </a:r>
        </a:p>
        <a:p xmlns:a="http://schemas.openxmlformats.org/drawingml/2006/main">
          <a:r>
            <a:rPr lang="en-GB" sz="1200" b="1" baseline="0" dirty="0"/>
            <a:t>freeze</a:t>
          </a:r>
          <a:endParaRPr lang="en-GB" sz="1200" b="1" dirty="0"/>
        </a:p>
      </cdr:txBody>
    </cdr:sp>
  </cdr:relSizeAnchor>
  <cdr:relSizeAnchor xmlns:cdr="http://schemas.openxmlformats.org/drawingml/2006/chartDrawing">
    <cdr:from>
      <cdr:x>0.08969</cdr:x>
      <cdr:y>0.17922</cdr:y>
    </cdr:from>
    <cdr:to>
      <cdr:x>0.16798</cdr:x>
      <cdr:y>0.23696</cdr:y>
    </cdr:to>
    <cdr:sp macro="" textlink="">
      <cdr:nvSpPr>
        <cdr:cNvPr id="2" name="Right Arrow 1"/>
        <cdr:cNvSpPr/>
      </cdr:nvSpPr>
      <cdr:spPr>
        <a:xfrm xmlns:a="http://schemas.openxmlformats.org/drawingml/2006/main">
          <a:off x="736704" y="971816"/>
          <a:ext cx="643037" cy="313089"/>
        </a:xfrm>
        <a:prstGeom xmlns:a="http://schemas.openxmlformats.org/drawingml/2006/main" prst="rightArrow">
          <a:avLst/>
        </a:prstGeom>
        <a:solidFill xmlns:a="http://schemas.openxmlformats.org/drawingml/2006/main">
          <a:srgbClr val="FFC000"/>
        </a:solidFill>
        <a:ln xmlns:a="http://schemas.openxmlformats.org/drawingml/2006/main">
          <a:solidFill>
            <a:sysClr val="windowText" lastClr="000000"/>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dr:relSizeAnchor xmlns:cdr="http://schemas.openxmlformats.org/drawingml/2006/chartDrawing">
    <cdr:from>
      <cdr:x>0.43419</cdr:x>
      <cdr:y>0.28671</cdr:y>
    </cdr:from>
    <cdr:to>
      <cdr:x>0.51248</cdr:x>
      <cdr:y>0.34445</cdr:y>
    </cdr:to>
    <cdr:sp macro="" textlink="">
      <cdr:nvSpPr>
        <cdr:cNvPr id="10" name="Right Arrow 9"/>
        <cdr:cNvSpPr/>
      </cdr:nvSpPr>
      <cdr:spPr>
        <a:xfrm xmlns:a="http://schemas.openxmlformats.org/drawingml/2006/main">
          <a:off x="2249799" y="1040478"/>
          <a:ext cx="405667" cy="209540"/>
        </a:xfrm>
        <a:prstGeom xmlns:a="http://schemas.openxmlformats.org/drawingml/2006/main" prst="rightArrow">
          <a:avLst/>
        </a:prstGeom>
        <a:solidFill xmlns:a="http://schemas.openxmlformats.org/drawingml/2006/main">
          <a:srgbClr val="FFC000"/>
        </a:solidFill>
        <a:ln xmlns:a="http://schemas.openxmlformats.org/drawingml/2006/main">
          <a:solidFill>
            <a:sysClr val="windowText" lastClr="000000"/>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a:p>
      </cdr:txBody>
    </cdr:sp>
  </cdr:relSizeAnchor>
  <cdr:relSizeAnchor xmlns:cdr="http://schemas.openxmlformats.org/drawingml/2006/chartDrawing">
    <cdr:from>
      <cdr:x>0.79628</cdr:x>
      <cdr:y>0.57162</cdr:y>
    </cdr:from>
    <cdr:to>
      <cdr:x>0.91614</cdr:x>
      <cdr:y>0.7816</cdr:y>
    </cdr:to>
    <cdr:sp macro="" textlink="">
      <cdr:nvSpPr>
        <cdr:cNvPr id="8" name="TextBox 2"/>
        <cdr:cNvSpPr txBox="1"/>
      </cdr:nvSpPr>
      <cdr:spPr>
        <a:xfrm xmlns:a="http://schemas.openxmlformats.org/drawingml/2006/main">
          <a:off x="6540277" y="3099523"/>
          <a:ext cx="984474" cy="1138594"/>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GB" sz="1200" b="1" dirty="0"/>
            <a:t>Rel-15</a:t>
          </a:r>
        </a:p>
        <a:p xmlns:a="http://schemas.openxmlformats.org/drawingml/2006/main">
          <a:r>
            <a:rPr lang="en-GB" sz="1200" b="1" dirty="0"/>
            <a:t>Stage</a:t>
          </a:r>
          <a:r>
            <a:rPr lang="en-GB" sz="1200" b="1" baseline="0" dirty="0"/>
            <a:t> 1</a:t>
          </a:r>
        </a:p>
        <a:p xmlns:a="http://schemas.openxmlformats.org/drawingml/2006/main">
          <a:r>
            <a:rPr lang="en-GB" sz="1200" b="1" baseline="0" dirty="0"/>
            <a:t>freeze</a:t>
          </a:r>
          <a:endParaRPr lang="en-GB" sz="1200" b="1" dirty="0"/>
        </a:p>
      </cdr:txBody>
    </cdr:sp>
  </cdr:relSizeAnchor>
  <cdr:relSizeAnchor xmlns:cdr="http://schemas.openxmlformats.org/drawingml/2006/chartDrawing">
    <cdr:from>
      <cdr:x>0.8131</cdr:x>
      <cdr:y>0.46329</cdr:y>
    </cdr:from>
    <cdr:to>
      <cdr:x>0.85354</cdr:x>
      <cdr:y>0.57507</cdr:y>
    </cdr:to>
    <cdr:sp macro="" textlink="">
      <cdr:nvSpPr>
        <cdr:cNvPr id="12" name="Right Arrow 11"/>
        <cdr:cNvSpPr/>
      </cdr:nvSpPr>
      <cdr:spPr>
        <a:xfrm xmlns:a="http://schemas.openxmlformats.org/drawingml/2006/main" rot="16200000">
          <a:off x="6541455" y="2649100"/>
          <a:ext cx="606115" cy="332155"/>
        </a:xfrm>
        <a:prstGeom xmlns:a="http://schemas.openxmlformats.org/drawingml/2006/main" prst="rightArrow">
          <a:avLst/>
        </a:prstGeom>
        <a:solidFill xmlns:a="http://schemas.openxmlformats.org/drawingml/2006/main">
          <a:srgbClr val="FFC000"/>
        </a:solidFill>
        <a:ln xmlns:a="http://schemas.openxmlformats.org/drawingml/2006/main">
          <a:solidFill>
            <a:sysClr val="windowText" lastClr="000000"/>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a:p>
      </cdr:txBody>
    </cdr:sp>
  </cdr:relSizeAnchor>
</c:userShapes>
</file>

<file path=ppt/drawings/drawing2.xml><?xml version="1.0" encoding="utf-8"?>
<c:userShapes xmlns:c="http://schemas.openxmlformats.org/drawingml/2006/chart">
  <cdr:relSizeAnchor xmlns:cdr="http://schemas.openxmlformats.org/drawingml/2006/chartDrawing">
    <cdr:from>
      <cdr:x>0.44935</cdr:x>
      <cdr:y>0.42398</cdr:y>
    </cdr:from>
    <cdr:to>
      <cdr:x>0.56921</cdr:x>
      <cdr:y>0.63396</cdr:y>
    </cdr:to>
    <cdr:sp macro="" textlink="">
      <cdr:nvSpPr>
        <cdr:cNvPr id="9" name="TextBox 2"/>
        <cdr:cNvSpPr txBox="1"/>
      </cdr:nvSpPr>
      <cdr:spPr>
        <a:xfrm xmlns:a="http://schemas.openxmlformats.org/drawingml/2006/main">
          <a:off x="3673024" y="2173074"/>
          <a:ext cx="979740" cy="1076246"/>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GB" sz="1200" b="1" dirty="0"/>
            <a:t>Rel-14</a:t>
          </a:r>
          <a:endParaRPr lang="en-GB" sz="1200" b="1" baseline="0" dirty="0"/>
        </a:p>
        <a:p xmlns:a="http://schemas.openxmlformats.org/drawingml/2006/main">
          <a:r>
            <a:rPr lang="en-GB" sz="1200" b="1" baseline="0" dirty="0"/>
            <a:t>Stage 1</a:t>
          </a:r>
        </a:p>
        <a:p xmlns:a="http://schemas.openxmlformats.org/drawingml/2006/main">
          <a:r>
            <a:rPr lang="en-GB" sz="1200" b="1" baseline="0" dirty="0"/>
            <a:t>freeze</a:t>
          </a:r>
          <a:endParaRPr lang="en-GB" sz="1200" b="1" dirty="0"/>
        </a:p>
      </cdr:txBody>
    </cdr:sp>
  </cdr:relSizeAnchor>
  <cdr:relSizeAnchor xmlns:cdr="http://schemas.openxmlformats.org/drawingml/2006/chartDrawing">
    <cdr:from>
      <cdr:x>0.15235</cdr:x>
      <cdr:y>0.16453</cdr:y>
    </cdr:from>
    <cdr:to>
      <cdr:x>0.27221</cdr:x>
      <cdr:y>0.37451</cdr:y>
    </cdr:to>
    <cdr:sp macro="" textlink="">
      <cdr:nvSpPr>
        <cdr:cNvPr id="7" name="TextBox 2"/>
        <cdr:cNvSpPr txBox="1"/>
      </cdr:nvSpPr>
      <cdr:spPr>
        <a:xfrm xmlns:a="http://schemas.openxmlformats.org/drawingml/2006/main">
          <a:off x="1245292" y="843306"/>
          <a:ext cx="979740" cy="1076245"/>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GB" sz="1200" b="1" dirty="0"/>
            <a:t>Rel-13</a:t>
          </a:r>
          <a:endParaRPr lang="en-GB" sz="1200" b="1" baseline="0" dirty="0"/>
        </a:p>
        <a:p xmlns:a="http://schemas.openxmlformats.org/drawingml/2006/main">
          <a:r>
            <a:rPr lang="en-GB" sz="1200" b="1" baseline="0" dirty="0"/>
            <a:t>Stage 1</a:t>
          </a:r>
        </a:p>
        <a:p xmlns:a="http://schemas.openxmlformats.org/drawingml/2006/main">
          <a:r>
            <a:rPr lang="en-GB" sz="1200" b="1" baseline="0" dirty="0"/>
            <a:t>freeze</a:t>
          </a:r>
          <a:endParaRPr lang="en-GB" sz="1200" b="1" dirty="0"/>
        </a:p>
      </cdr:txBody>
    </cdr:sp>
  </cdr:relSizeAnchor>
  <cdr:relSizeAnchor xmlns:cdr="http://schemas.openxmlformats.org/drawingml/2006/chartDrawing">
    <cdr:from>
      <cdr:x>0.45342</cdr:x>
      <cdr:y>0.37167</cdr:y>
    </cdr:from>
    <cdr:to>
      <cdr:x>0.53171</cdr:x>
      <cdr:y>0.42941</cdr:y>
    </cdr:to>
    <cdr:sp macro="" textlink="">
      <cdr:nvSpPr>
        <cdr:cNvPr id="10" name="Right Arrow 9"/>
        <cdr:cNvSpPr/>
      </cdr:nvSpPr>
      <cdr:spPr>
        <a:xfrm xmlns:a="http://schemas.openxmlformats.org/drawingml/2006/main">
          <a:off x="3706249" y="1904972"/>
          <a:ext cx="639946" cy="295945"/>
        </a:xfrm>
        <a:prstGeom xmlns:a="http://schemas.openxmlformats.org/drawingml/2006/main" prst="rightArrow">
          <a:avLst/>
        </a:prstGeom>
        <a:solidFill xmlns:a="http://schemas.openxmlformats.org/drawingml/2006/main">
          <a:srgbClr val="FFC000"/>
        </a:solidFill>
        <a:ln xmlns:a="http://schemas.openxmlformats.org/drawingml/2006/main">
          <a:solidFill>
            <a:sysClr val="windowText" lastClr="000000"/>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a:p>
      </cdr:txBody>
    </cdr:sp>
  </cdr:relSizeAnchor>
  <cdr:relSizeAnchor xmlns:cdr="http://schemas.openxmlformats.org/drawingml/2006/chartDrawing">
    <cdr:from>
      <cdr:x>0.16963</cdr:x>
      <cdr:y>0.2885</cdr:y>
    </cdr:from>
    <cdr:to>
      <cdr:x>0.20981</cdr:x>
      <cdr:y>0.42062</cdr:y>
    </cdr:to>
    <cdr:sp macro="" textlink="">
      <cdr:nvSpPr>
        <cdr:cNvPr id="8" name="Down Arrow 7"/>
        <cdr:cNvSpPr/>
      </cdr:nvSpPr>
      <cdr:spPr>
        <a:xfrm xmlns:a="http://schemas.openxmlformats.org/drawingml/2006/main">
          <a:off x="908052" y="1046974"/>
          <a:ext cx="215085" cy="479466"/>
        </a:xfrm>
        <a:prstGeom xmlns:a="http://schemas.openxmlformats.org/drawingml/2006/main" prst="downArrow">
          <a:avLst/>
        </a:prstGeom>
        <a:solidFill xmlns:a="http://schemas.openxmlformats.org/drawingml/2006/main">
          <a:srgbClr val="FFC000"/>
        </a:solidFill>
        <a:ln xmlns:a="http://schemas.openxmlformats.org/drawingml/2006/main">
          <a:solidFill>
            <a:schemeClr val="tx1"/>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GB"/>
        </a:p>
      </cdr:txBody>
    </cdr:sp>
  </cdr:relSizeAnchor>
  <cdr:relSizeAnchor xmlns:cdr="http://schemas.openxmlformats.org/drawingml/2006/chartDrawing">
    <cdr:from>
      <cdr:x>0.73778</cdr:x>
      <cdr:y>0.5</cdr:y>
    </cdr:from>
    <cdr:to>
      <cdr:x>0.85764</cdr:x>
      <cdr:y>0.70998</cdr:y>
    </cdr:to>
    <cdr:sp macro="" textlink="">
      <cdr:nvSpPr>
        <cdr:cNvPr id="12" name="TextBox 2"/>
        <cdr:cNvSpPr txBox="1"/>
      </cdr:nvSpPr>
      <cdr:spPr>
        <a:xfrm xmlns:a="http://schemas.openxmlformats.org/drawingml/2006/main">
          <a:off x="6030661" y="2562733"/>
          <a:ext cx="979740" cy="1076245"/>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GB" sz="1200" b="1" dirty="0"/>
            <a:t>Rel-15</a:t>
          </a:r>
        </a:p>
        <a:p xmlns:a="http://schemas.openxmlformats.org/drawingml/2006/main">
          <a:r>
            <a:rPr lang="en-GB" sz="1200" b="1" dirty="0"/>
            <a:t>Stage</a:t>
          </a:r>
          <a:r>
            <a:rPr lang="en-GB" sz="1200" b="1" baseline="0" dirty="0"/>
            <a:t> 1</a:t>
          </a:r>
        </a:p>
        <a:p xmlns:a="http://schemas.openxmlformats.org/drawingml/2006/main">
          <a:r>
            <a:rPr lang="en-GB" sz="1200" b="1" baseline="0" dirty="0"/>
            <a:t>freeze</a:t>
          </a:r>
          <a:endParaRPr lang="en-GB" sz="1200" b="1" dirty="0"/>
        </a:p>
      </cdr:txBody>
    </cdr:sp>
  </cdr:relSizeAnchor>
  <cdr:relSizeAnchor xmlns:cdr="http://schemas.openxmlformats.org/drawingml/2006/chartDrawing">
    <cdr:from>
      <cdr:x>0.74439</cdr:x>
      <cdr:y>0.45063</cdr:y>
    </cdr:from>
    <cdr:to>
      <cdr:x>0.82268</cdr:x>
      <cdr:y>0.50837</cdr:y>
    </cdr:to>
    <cdr:sp macro="" textlink="">
      <cdr:nvSpPr>
        <cdr:cNvPr id="13" name="Right Arrow 12"/>
        <cdr:cNvSpPr/>
      </cdr:nvSpPr>
      <cdr:spPr>
        <a:xfrm xmlns:a="http://schemas.openxmlformats.org/drawingml/2006/main">
          <a:off x="6084705" y="2309701"/>
          <a:ext cx="639945" cy="295944"/>
        </a:xfrm>
        <a:prstGeom xmlns:a="http://schemas.openxmlformats.org/drawingml/2006/main" prst="rightArrow">
          <a:avLst/>
        </a:prstGeom>
        <a:solidFill xmlns:a="http://schemas.openxmlformats.org/drawingml/2006/main">
          <a:srgbClr val="FFC000"/>
        </a:solidFill>
        <a:ln xmlns:a="http://schemas.openxmlformats.org/drawingml/2006/main">
          <a:solidFill>
            <a:sysClr val="windowText" lastClr="000000"/>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B3419E92-6970-4F7C-9AA8-89A8067965AB}"/>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ltLang="nl-NL"/>
          </a:p>
        </p:txBody>
      </p:sp>
      <p:sp>
        <p:nvSpPr>
          <p:cNvPr id="9219" name="Rectangle 3">
            <a:extLst>
              <a:ext uri="{FF2B5EF4-FFF2-40B4-BE49-F238E27FC236}">
                <a16:creationId xmlns:a16="http://schemas.microsoft.com/office/drawing/2014/main" id="{58297E6B-93FF-4383-A3C1-9E77015C50ED}"/>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Arial" pitchFamily="34" charset="0"/>
              </a:defRPr>
            </a:lvl1pPr>
          </a:lstStyle>
          <a:p>
            <a:pPr>
              <a:defRPr/>
            </a:pPr>
            <a:fld id="{9310F8E2-D800-4DF4-AF8B-8513CC4ADBBF}" type="datetime1">
              <a:rPr lang="en-US" altLang="nl-NL"/>
              <a:pPr>
                <a:defRPr/>
              </a:pPr>
              <a:t>12/14/2017</a:t>
            </a:fld>
            <a:endParaRPr lang="en-US" altLang="nl-NL"/>
          </a:p>
        </p:txBody>
      </p:sp>
      <p:sp>
        <p:nvSpPr>
          <p:cNvPr id="9220" name="Rectangle 4">
            <a:extLst>
              <a:ext uri="{FF2B5EF4-FFF2-40B4-BE49-F238E27FC236}">
                <a16:creationId xmlns:a16="http://schemas.microsoft.com/office/drawing/2014/main" id="{DD4020BF-13A1-4892-BA02-3F506630103B}"/>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ltLang="nl-NL"/>
          </a:p>
        </p:txBody>
      </p:sp>
      <p:sp>
        <p:nvSpPr>
          <p:cNvPr id="9221" name="Rectangle 5">
            <a:extLst>
              <a:ext uri="{FF2B5EF4-FFF2-40B4-BE49-F238E27FC236}">
                <a16:creationId xmlns:a16="http://schemas.microsoft.com/office/drawing/2014/main" id="{6B78AB44-0E10-4710-93B4-CBEDB68C7ACB}"/>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cs typeface="Arial" panose="020B0604020202020204" pitchFamily="34" charset="0"/>
              </a:defRPr>
            </a:lvl1pPr>
          </a:lstStyle>
          <a:p>
            <a:fld id="{7313CE42-07D4-4317-B219-5AEC68BA7146}" type="slidenum">
              <a:rPr lang="en-GB" altLang="nl-NL"/>
              <a:pPr/>
              <a:t>‹#›</a:t>
            </a:fld>
            <a:endParaRPr lang="en-GB" altLang="nl-NL"/>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FA9CE09B-B762-4C49-AB7F-7B2F27EFC14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ltLang="nl-NL"/>
          </a:p>
        </p:txBody>
      </p:sp>
      <p:sp>
        <p:nvSpPr>
          <p:cNvPr id="4099" name="Rectangle 3">
            <a:extLst>
              <a:ext uri="{FF2B5EF4-FFF2-40B4-BE49-F238E27FC236}">
                <a16:creationId xmlns:a16="http://schemas.microsoft.com/office/drawing/2014/main" id="{DB46CD46-B8A4-4735-88D7-C391C054DBE6}"/>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Arial" pitchFamily="34" charset="0"/>
              </a:defRPr>
            </a:lvl1pPr>
          </a:lstStyle>
          <a:p>
            <a:pPr>
              <a:defRPr/>
            </a:pPr>
            <a:fld id="{D5988C08-A558-4501-B03F-760D6295A633}" type="datetime1">
              <a:rPr lang="en-US" altLang="nl-NL"/>
              <a:pPr>
                <a:defRPr/>
              </a:pPr>
              <a:t>12/14/2017</a:t>
            </a:fld>
            <a:endParaRPr lang="en-US" altLang="nl-NL"/>
          </a:p>
        </p:txBody>
      </p:sp>
      <p:sp>
        <p:nvSpPr>
          <p:cNvPr id="45060" name="Rectangle 4">
            <a:extLst>
              <a:ext uri="{FF2B5EF4-FFF2-40B4-BE49-F238E27FC236}">
                <a16:creationId xmlns:a16="http://schemas.microsoft.com/office/drawing/2014/main" id="{AE3C29D4-CCBF-4515-8F1F-7303F9E44BDD}"/>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FD9189A-4289-4F09-9D16-74C0EE64B523}"/>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9C690BD-2D7B-4C4F-A3BB-D73F54BDC5D1}"/>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ltLang="nl-NL"/>
          </a:p>
        </p:txBody>
      </p:sp>
      <p:sp>
        <p:nvSpPr>
          <p:cNvPr id="4103" name="Rectangle 7">
            <a:extLst>
              <a:ext uri="{FF2B5EF4-FFF2-40B4-BE49-F238E27FC236}">
                <a16:creationId xmlns:a16="http://schemas.microsoft.com/office/drawing/2014/main" id="{D535C26A-11C4-4165-A263-EF530DCDBDDD}"/>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cs typeface="Arial" panose="020B0604020202020204" pitchFamily="34" charset="0"/>
              </a:defRPr>
            </a:lvl1pPr>
          </a:lstStyle>
          <a:p>
            <a:fld id="{B88C1FA7-12A2-40C6-8A3F-DD2A0CDFB7F2}" type="slidenum">
              <a:rPr lang="en-GB" altLang="nl-NL"/>
              <a:pPr/>
              <a:t>‹#›</a:t>
            </a:fld>
            <a:endParaRPr lang="en-GB" altLang="nl-NL"/>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a:extLst>
              <a:ext uri="{FF2B5EF4-FFF2-40B4-BE49-F238E27FC236}">
                <a16:creationId xmlns:a16="http://schemas.microsoft.com/office/drawing/2014/main" id="{5E5A58A8-C232-4183-8DDE-722EE0A9A94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0665DD2D-565D-4258-9578-5A19A6BA65A6}" type="slidenum">
              <a:rPr lang="en-GB" altLang="nl-NL" sz="1200">
                <a:latin typeface="Times New Roman" panose="02020603050405020304" pitchFamily="18" charset="0"/>
              </a:rPr>
              <a:pPr/>
              <a:t>1</a:t>
            </a:fld>
            <a:endParaRPr lang="en-GB" altLang="nl-NL" sz="1200">
              <a:latin typeface="Times New Roman" panose="02020603050405020304" pitchFamily="18" charset="0"/>
            </a:endParaRPr>
          </a:p>
        </p:txBody>
      </p:sp>
      <p:sp>
        <p:nvSpPr>
          <p:cNvPr id="46083" name="Rectangle 2">
            <a:extLst>
              <a:ext uri="{FF2B5EF4-FFF2-40B4-BE49-F238E27FC236}">
                <a16:creationId xmlns:a16="http://schemas.microsoft.com/office/drawing/2014/main" id="{89704EE1-CDDD-495C-9F1F-4C588DE3329B}"/>
              </a:ext>
            </a:extLst>
          </p:cNvPr>
          <p:cNvSpPr>
            <a:spLocks noGrp="1" noRot="1" noChangeAspect="1" noChangeArrowheads="1" noTextEdit="1"/>
          </p:cNvSpPr>
          <p:nvPr>
            <p:ph type="sldImg"/>
          </p:nvPr>
        </p:nvSpPr>
        <p:spPr>
          <a:xfrm>
            <a:off x="915988" y="742950"/>
            <a:ext cx="4967287" cy="3725863"/>
          </a:xfrm>
          <a:ln/>
        </p:spPr>
      </p:sp>
      <p:sp>
        <p:nvSpPr>
          <p:cNvPr id="46084" name="Rectangle 3">
            <a:extLst>
              <a:ext uri="{FF2B5EF4-FFF2-40B4-BE49-F238E27FC236}">
                <a16:creationId xmlns:a16="http://schemas.microsoft.com/office/drawing/2014/main" id="{936D367F-5471-4081-9E9C-300A6729CE72}"/>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nl-NL">
              <a:ea typeface="ＭＳ Ｐゴシック" panose="020B0600070205080204"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5298" name="Rectangle 6">
            <a:extLst>
              <a:ext uri="{FF2B5EF4-FFF2-40B4-BE49-F238E27FC236}">
                <a16:creationId xmlns:a16="http://schemas.microsoft.com/office/drawing/2014/main" id="{CF4B7D98-3C15-4095-9B42-EFE755F75CC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CADC196C-531C-439F-A6EB-2B1C6330E117}" type="slidenum">
              <a:rPr lang="en-GB" altLang="nl-NL" sz="1400">
                <a:solidFill>
                  <a:srgbClr val="000000"/>
                </a:solidFill>
                <a:latin typeface="Times New Roman" panose="02020603050405020304" pitchFamily="18" charset="0"/>
              </a:rPr>
              <a:pPr/>
              <a:t>11</a:t>
            </a:fld>
            <a:endParaRPr lang="en-GB" altLang="nl-NL" sz="1400">
              <a:solidFill>
                <a:srgbClr val="000000"/>
              </a:solidFill>
              <a:latin typeface="Times New Roman" panose="02020603050405020304" pitchFamily="18" charset="0"/>
            </a:endParaRPr>
          </a:p>
        </p:txBody>
      </p:sp>
      <p:sp>
        <p:nvSpPr>
          <p:cNvPr id="55299" name="Rectangle 2">
            <a:extLst>
              <a:ext uri="{FF2B5EF4-FFF2-40B4-BE49-F238E27FC236}">
                <a16:creationId xmlns:a16="http://schemas.microsoft.com/office/drawing/2014/main" id="{EFD2AE52-4104-401D-B2A4-583CDB8B431E}"/>
              </a:ext>
            </a:extLst>
          </p:cNvPr>
          <p:cNvSpPr>
            <a:spLocks noGrp="1" noRot="1" noChangeAspect="1" noChangeArrowheads="1" noTextEdit="1"/>
          </p:cNvSpPr>
          <p:nvPr>
            <p:ph type="sldImg"/>
          </p:nvPr>
        </p:nvSpPr>
        <p:spPr>
          <a:xfrm>
            <a:off x="917575" y="755650"/>
            <a:ext cx="4960938" cy="3721100"/>
          </a:xfrm>
          <a:solidFill>
            <a:srgbClr val="FFFFFF"/>
          </a:solidFill>
          <a:ln/>
        </p:spPr>
      </p:sp>
      <p:sp>
        <p:nvSpPr>
          <p:cNvPr id="55300" name="Rectangle 3">
            <a:extLst>
              <a:ext uri="{FF2B5EF4-FFF2-40B4-BE49-F238E27FC236}">
                <a16:creationId xmlns:a16="http://schemas.microsoft.com/office/drawing/2014/main" id="{CFFE4F3E-6136-41A8-98D1-A1E1277F2744}"/>
              </a:ext>
            </a:extLst>
          </p:cNvPr>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6322" name="Rectangle 6">
            <a:extLst>
              <a:ext uri="{FF2B5EF4-FFF2-40B4-BE49-F238E27FC236}">
                <a16:creationId xmlns:a16="http://schemas.microsoft.com/office/drawing/2014/main" id="{C1B5692F-616C-443A-908E-4230F9391BA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5CFFD5E2-E52B-4931-85AD-850CB719D1F5}" type="slidenum">
              <a:rPr lang="en-GB" altLang="nl-NL" sz="1400">
                <a:solidFill>
                  <a:srgbClr val="000000"/>
                </a:solidFill>
                <a:latin typeface="Times New Roman" panose="02020603050405020304" pitchFamily="18" charset="0"/>
              </a:rPr>
              <a:pPr/>
              <a:t>12</a:t>
            </a:fld>
            <a:endParaRPr lang="en-GB" altLang="nl-NL" sz="1400">
              <a:solidFill>
                <a:srgbClr val="000000"/>
              </a:solidFill>
              <a:latin typeface="Times New Roman" panose="02020603050405020304" pitchFamily="18" charset="0"/>
            </a:endParaRPr>
          </a:p>
        </p:txBody>
      </p:sp>
      <p:sp>
        <p:nvSpPr>
          <p:cNvPr id="56323" name="Text Box 2">
            <a:extLst>
              <a:ext uri="{FF2B5EF4-FFF2-40B4-BE49-F238E27FC236}">
                <a16:creationId xmlns:a16="http://schemas.microsoft.com/office/drawing/2014/main" id="{F953E73D-6C2D-475F-9C26-27938BA2DCDC}"/>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56324" name="Rectangle 3">
            <a:extLst>
              <a:ext uri="{FF2B5EF4-FFF2-40B4-BE49-F238E27FC236}">
                <a16:creationId xmlns:a16="http://schemas.microsoft.com/office/drawing/2014/main" id="{5A6CF31F-6474-4221-BCB5-D536FF18C395}"/>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7586" name="Rectangle 6">
            <a:extLst>
              <a:ext uri="{FF2B5EF4-FFF2-40B4-BE49-F238E27FC236}">
                <a16:creationId xmlns:a16="http://schemas.microsoft.com/office/drawing/2014/main" id="{75F1D43A-FA98-439B-8811-C69098F3C21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E3629952-6108-4E62-B9DD-D84AB3FB91DB}" type="slidenum">
              <a:rPr lang="en-GB" altLang="nl-NL" sz="1400">
                <a:solidFill>
                  <a:srgbClr val="000000"/>
                </a:solidFill>
                <a:latin typeface="Times New Roman" panose="02020603050405020304" pitchFamily="18" charset="0"/>
              </a:rPr>
              <a:pPr/>
              <a:t>13</a:t>
            </a:fld>
            <a:endParaRPr lang="en-GB" altLang="nl-NL" sz="1400">
              <a:solidFill>
                <a:srgbClr val="000000"/>
              </a:solidFill>
              <a:latin typeface="Times New Roman" panose="02020603050405020304" pitchFamily="18" charset="0"/>
            </a:endParaRPr>
          </a:p>
        </p:txBody>
      </p:sp>
      <p:sp>
        <p:nvSpPr>
          <p:cNvPr id="67587" name="Text Box 2">
            <a:extLst>
              <a:ext uri="{FF2B5EF4-FFF2-40B4-BE49-F238E27FC236}">
                <a16:creationId xmlns:a16="http://schemas.microsoft.com/office/drawing/2014/main" id="{B1DD521F-3DB6-4E2D-ADD6-6984F7EE9806}"/>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67588" name="Rectangle 3">
            <a:extLst>
              <a:ext uri="{FF2B5EF4-FFF2-40B4-BE49-F238E27FC236}">
                <a16:creationId xmlns:a16="http://schemas.microsoft.com/office/drawing/2014/main" id="{DD46B870-88F0-4CCC-BBFF-20C985D52D84}"/>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extLst>
      <p:ext uri="{BB962C8B-B14F-4D97-AF65-F5344CB8AC3E}">
        <p14:creationId xmlns:p14="http://schemas.microsoft.com/office/powerpoint/2010/main" val="22608151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6322" name="Rectangle 6">
            <a:extLst>
              <a:ext uri="{FF2B5EF4-FFF2-40B4-BE49-F238E27FC236}">
                <a16:creationId xmlns:a16="http://schemas.microsoft.com/office/drawing/2014/main" id="{C1B5692F-616C-443A-908E-4230F9391BA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5CFFD5E2-E52B-4931-85AD-850CB719D1F5}" type="slidenum">
              <a:rPr lang="en-GB" altLang="nl-NL" sz="1400">
                <a:solidFill>
                  <a:srgbClr val="000000"/>
                </a:solidFill>
                <a:latin typeface="Times New Roman" panose="02020603050405020304" pitchFamily="18" charset="0"/>
              </a:rPr>
              <a:pPr/>
              <a:t>14</a:t>
            </a:fld>
            <a:endParaRPr lang="en-GB" altLang="nl-NL" sz="1400">
              <a:solidFill>
                <a:srgbClr val="000000"/>
              </a:solidFill>
              <a:latin typeface="Times New Roman" panose="02020603050405020304" pitchFamily="18" charset="0"/>
            </a:endParaRPr>
          </a:p>
        </p:txBody>
      </p:sp>
      <p:sp>
        <p:nvSpPr>
          <p:cNvPr id="56323" name="Text Box 2">
            <a:extLst>
              <a:ext uri="{FF2B5EF4-FFF2-40B4-BE49-F238E27FC236}">
                <a16:creationId xmlns:a16="http://schemas.microsoft.com/office/drawing/2014/main" id="{F953E73D-6C2D-475F-9C26-27938BA2DCDC}"/>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56324" name="Rectangle 3">
            <a:extLst>
              <a:ext uri="{FF2B5EF4-FFF2-40B4-BE49-F238E27FC236}">
                <a16:creationId xmlns:a16="http://schemas.microsoft.com/office/drawing/2014/main" id="{5A6CF31F-6474-4221-BCB5-D536FF18C395}"/>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extLst>
      <p:ext uri="{BB962C8B-B14F-4D97-AF65-F5344CB8AC3E}">
        <p14:creationId xmlns:p14="http://schemas.microsoft.com/office/powerpoint/2010/main" val="28823937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5538" name="Rectangle 6">
            <a:extLst>
              <a:ext uri="{FF2B5EF4-FFF2-40B4-BE49-F238E27FC236}">
                <a16:creationId xmlns:a16="http://schemas.microsoft.com/office/drawing/2014/main" id="{D05A8E9F-D7FC-4713-99F1-4BC5B378BBA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C94B8B7C-D13D-4193-BB47-6F41994123DC}" type="slidenum">
              <a:rPr lang="en-GB" altLang="nl-NL" sz="1400">
                <a:solidFill>
                  <a:srgbClr val="000000"/>
                </a:solidFill>
                <a:latin typeface="Times New Roman" panose="02020603050405020304" pitchFamily="18" charset="0"/>
              </a:rPr>
              <a:pPr/>
              <a:t>15</a:t>
            </a:fld>
            <a:endParaRPr lang="en-GB" altLang="nl-NL" sz="1400">
              <a:solidFill>
                <a:srgbClr val="000000"/>
              </a:solidFill>
              <a:latin typeface="Times New Roman" panose="02020603050405020304" pitchFamily="18" charset="0"/>
            </a:endParaRPr>
          </a:p>
        </p:txBody>
      </p:sp>
      <p:sp>
        <p:nvSpPr>
          <p:cNvPr id="65539" name="Rectangle 2">
            <a:extLst>
              <a:ext uri="{FF2B5EF4-FFF2-40B4-BE49-F238E27FC236}">
                <a16:creationId xmlns:a16="http://schemas.microsoft.com/office/drawing/2014/main" id="{905A5AB7-F31F-402A-AC5D-FA8CB865382E}"/>
              </a:ext>
            </a:extLst>
          </p:cNvPr>
          <p:cNvSpPr>
            <a:spLocks noGrp="1" noRot="1" noChangeAspect="1" noChangeArrowheads="1" noTextEdit="1"/>
          </p:cNvSpPr>
          <p:nvPr>
            <p:ph type="sldImg"/>
          </p:nvPr>
        </p:nvSpPr>
        <p:spPr>
          <a:xfrm>
            <a:off x="917575" y="755650"/>
            <a:ext cx="4960938" cy="3721100"/>
          </a:xfrm>
          <a:solidFill>
            <a:srgbClr val="FFFFFF"/>
          </a:solidFill>
          <a:ln/>
        </p:spPr>
      </p:sp>
      <p:sp>
        <p:nvSpPr>
          <p:cNvPr id="65540" name="Rectangle 3">
            <a:extLst>
              <a:ext uri="{FF2B5EF4-FFF2-40B4-BE49-F238E27FC236}">
                <a16:creationId xmlns:a16="http://schemas.microsoft.com/office/drawing/2014/main" id="{C593EA2A-B5DF-4F84-A372-BB4E57330609}"/>
              </a:ext>
            </a:extLst>
          </p:cNvPr>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6">
            <a:extLst>
              <a:ext uri="{FF2B5EF4-FFF2-40B4-BE49-F238E27FC236}">
                <a16:creationId xmlns:a16="http://schemas.microsoft.com/office/drawing/2014/main" id="{6BC39A31-675C-4269-A7F2-ADFC3038992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453A40A6-B3B3-4284-A25E-D106614CC10B}" type="slidenum">
              <a:rPr lang="en-GB" altLang="nl-NL" sz="1400">
                <a:solidFill>
                  <a:srgbClr val="000000"/>
                </a:solidFill>
                <a:latin typeface="Times New Roman" panose="02020603050405020304" pitchFamily="18" charset="0"/>
              </a:rPr>
              <a:pPr/>
              <a:t>16</a:t>
            </a:fld>
            <a:endParaRPr lang="en-GB" altLang="nl-NL" sz="1400">
              <a:solidFill>
                <a:srgbClr val="000000"/>
              </a:solidFill>
              <a:latin typeface="Times New Roman" panose="02020603050405020304" pitchFamily="18" charset="0"/>
            </a:endParaRPr>
          </a:p>
        </p:txBody>
      </p:sp>
      <p:sp>
        <p:nvSpPr>
          <p:cNvPr id="66563" name="Rectangle 2">
            <a:extLst>
              <a:ext uri="{FF2B5EF4-FFF2-40B4-BE49-F238E27FC236}">
                <a16:creationId xmlns:a16="http://schemas.microsoft.com/office/drawing/2014/main" id="{AC46AA01-9359-4ABD-8EC8-499B426A20D8}"/>
              </a:ext>
            </a:extLst>
          </p:cNvPr>
          <p:cNvSpPr>
            <a:spLocks noGrp="1" noRot="1" noChangeAspect="1" noChangeArrowheads="1" noTextEdit="1"/>
          </p:cNvSpPr>
          <p:nvPr>
            <p:ph type="sldImg"/>
          </p:nvPr>
        </p:nvSpPr>
        <p:spPr>
          <a:ln/>
        </p:spPr>
      </p:sp>
      <p:sp>
        <p:nvSpPr>
          <p:cNvPr id="66564" name="Rectangle 3">
            <a:extLst>
              <a:ext uri="{FF2B5EF4-FFF2-40B4-BE49-F238E27FC236}">
                <a16:creationId xmlns:a16="http://schemas.microsoft.com/office/drawing/2014/main" id="{53DAE001-8A14-4FA0-B3D4-EE82DE2C6A5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nl-NL">
              <a:ea typeface="ＭＳ Ｐゴシック" panose="020B0600070205080204" pitchFamily="34"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7586" name="Rectangle 6">
            <a:extLst>
              <a:ext uri="{FF2B5EF4-FFF2-40B4-BE49-F238E27FC236}">
                <a16:creationId xmlns:a16="http://schemas.microsoft.com/office/drawing/2014/main" id="{75F1D43A-FA98-439B-8811-C69098F3C21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E3629952-6108-4E62-B9DD-D84AB3FB91DB}" type="slidenum">
              <a:rPr lang="en-GB" altLang="nl-NL" sz="1400">
                <a:solidFill>
                  <a:srgbClr val="000000"/>
                </a:solidFill>
                <a:latin typeface="Times New Roman" panose="02020603050405020304" pitchFamily="18" charset="0"/>
              </a:rPr>
              <a:pPr/>
              <a:t>17</a:t>
            </a:fld>
            <a:endParaRPr lang="en-GB" altLang="nl-NL" sz="1400">
              <a:solidFill>
                <a:srgbClr val="000000"/>
              </a:solidFill>
              <a:latin typeface="Times New Roman" panose="02020603050405020304" pitchFamily="18" charset="0"/>
            </a:endParaRPr>
          </a:p>
        </p:txBody>
      </p:sp>
      <p:sp>
        <p:nvSpPr>
          <p:cNvPr id="67587" name="Text Box 2">
            <a:extLst>
              <a:ext uri="{FF2B5EF4-FFF2-40B4-BE49-F238E27FC236}">
                <a16:creationId xmlns:a16="http://schemas.microsoft.com/office/drawing/2014/main" id="{B1DD521F-3DB6-4E2D-ADD6-6984F7EE9806}"/>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67588" name="Rectangle 3">
            <a:extLst>
              <a:ext uri="{FF2B5EF4-FFF2-40B4-BE49-F238E27FC236}">
                <a16:creationId xmlns:a16="http://schemas.microsoft.com/office/drawing/2014/main" id="{DD46B870-88F0-4CCC-BBFF-20C985D52D84}"/>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7586" name="Rectangle 6">
            <a:extLst>
              <a:ext uri="{FF2B5EF4-FFF2-40B4-BE49-F238E27FC236}">
                <a16:creationId xmlns:a16="http://schemas.microsoft.com/office/drawing/2014/main" id="{75F1D43A-FA98-439B-8811-C69098F3C21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E3629952-6108-4E62-B9DD-D84AB3FB91DB}" type="slidenum">
              <a:rPr lang="en-GB" altLang="nl-NL" sz="1400">
                <a:solidFill>
                  <a:srgbClr val="000000"/>
                </a:solidFill>
                <a:latin typeface="Times New Roman" panose="02020603050405020304" pitchFamily="18" charset="0"/>
              </a:rPr>
              <a:pPr/>
              <a:t>18</a:t>
            </a:fld>
            <a:endParaRPr lang="en-GB" altLang="nl-NL" sz="1400">
              <a:solidFill>
                <a:srgbClr val="000000"/>
              </a:solidFill>
              <a:latin typeface="Times New Roman" panose="02020603050405020304" pitchFamily="18" charset="0"/>
            </a:endParaRPr>
          </a:p>
        </p:txBody>
      </p:sp>
      <p:sp>
        <p:nvSpPr>
          <p:cNvPr id="67587" name="Text Box 2">
            <a:extLst>
              <a:ext uri="{FF2B5EF4-FFF2-40B4-BE49-F238E27FC236}">
                <a16:creationId xmlns:a16="http://schemas.microsoft.com/office/drawing/2014/main" id="{B1DD521F-3DB6-4E2D-ADD6-6984F7EE9806}"/>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67588" name="Rectangle 3">
            <a:extLst>
              <a:ext uri="{FF2B5EF4-FFF2-40B4-BE49-F238E27FC236}">
                <a16:creationId xmlns:a16="http://schemas.microsoft.com/office/drawing/2014/main" id="{DD46B870-88F0-4CCC-BBFF-20C985D52D84}"/>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extLst>
      <p:ext uri="{BB962C8B-B14F-4D97-AF65-F5344CB8AC3E}">
        <p14:creationId xmlns:p14="http://schemas.microsoft.com/office/powerpoint/2010/main" val="30185880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8610" name="Rectangle 6">
            <a:extLst>
              <a:ext uri="{FF2B5EF4-FFF2-40B4-BE49-F238E27FC236}">
                <a16:creationId xmlns:a16="http://schemas.microsoft.com/office/drawing/2014/main" id="{16F0616B-8EFC-42FE-B06C-95E39BF8A15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18D33480-CC5C-4908-80B9-FA9D07D4F82E}" type="slidenum">
              <a:rPr lang="en-GB" altLang="nl-NL" sz="1400">
                <a:solidFill>
                  <a:srgbClr val="000000"/>
                </a:solidFill>
                <a:latin typeface="Times New Roman" panose="02020603050405020304" pitchFamily="18" charset="0"/>
              </a:rPr>
              <a:pPr/>
              <a:t>19</a:t>
            </a:fld>
            <a:endParaRPr lang="en-GB" altLang="nl-NL" sz="1400">
              <a:solidFill>
                <a:srgbClr val="000000"/>
              </a:solidFill>
              <a:latin typeface="Times New Roman" panose="02020603050405020304" pitchFamily="18" charset="0"/>
            </a:endParaRPr>
          </a:p>
        </p:txBody>
      </p:sp>
      <p:sp>
        <p:nvSpPr>
          <p:cNvPr id="68611" name="Text Box 2">
            <a:extLst>
              <a:ext uri="{FF2B5EF4-FFF2-40B4-BE49-F238E27FC236}">
                <a16:creationId xmlns:a16="http://schemas.microsoft.com/office/drawing/2014/main" id="{A982492D-D0ED-41A4-B7F6-74A1C946DE52}"/>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68612" name="Rectangle 3">
            <a:extLst>
              <a:ext uri="{FF2B5EF4-FFF2-40B4-BE49-F238E27FC236}">
                <a16:creationId xmlns:a16="http://schemas.microsoft.com/office/drawing/2014/main" id="{A268E490-00AD-4572-9D4E-3FA4410A45DD}"/>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9634" name="Rectangle 6">
            <a:extLst>
              <a:ext uri="{FF2B5EF4-FFF2-40B4-BE49-F238E27FC236}">
                <a16:creationId xmlns:a16="http://schemas.microsoft.com/office/drawing/2014/main" id="{8FCBEB4E-5879-4B0C-A9D8-E9C07C261D8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D62CED78-D43D-415B-BBE4-6ABED9D10AB7}" type="slidenum">
              <a:rPr lang="en-GB" altLang="nl-NL" sz="1400">
                <a:solidFill>
                  <a:srgbClr val="000000"/>
                </a:solidFill>
                <a:latin typeface="Times New Roman" panose="02020603050405020304" pitchFamily="18" charset="0"/>
              </a:rPr>
              <a:pPr/>
              <a:t>20</a:t>
            </a:fld>
            <a:endParaRPr lang="en-GB" altLang="nl-NL" sz="1400">
              <a:solidFill>
                <a:srgbClr val="000000"/>
              </a:solidFill>
              <a:latin typeface="Times New Roman" panose="02020603050405020304" pitchFamily="18" charset="0"/>
            </a:endParaRPr>
          </a:p>
        </p:txBody>
      </p:sp>
      <p:sp>
        <p:nvSpPr>
          <p:cNvPr id="69635" name="Rectangle 2">
            <a:extLst>
              <a:ext uri="{FF2B5EF4-FFF2-40B4-BE49-F238E27FC236}">
                <a16:creationId xmlns:a16="http://schemas.microsoft.com/office/drawing/2014/main" id="{7E025433-8ED7-409A-B0AD-7D89A1860875}"/>
              </a:ext>
            </a:extLst>
          </p:cNvPr>
          <p:cNvSpPr>
            <a:spLocks noGrp="1" noRot="1" noChangeAspect="1" noChangeArrowheads="1" noTextEdit="1"/>
          </p:cNvSpPr>
          <p:nvPr>
            <p:ph type="sldImg"/>
          </p:nvPr>
        </p:nvSpPr>
        <p:spPr>
          <a:xfrm>
            <a:off x="917575" y="755650"/>
            <a:ext cx="4960938" cy="3721100"/>
          </a:xfrm>
          <a:solidFill>
            <a:srgbClr val="FFFFFF"/>
          </a:solidFill>
          <a:ln/>
        </p:spPr>
      </p:sp>
      <p:sp>
        <p:nvSpPr>
          <p:cNvPr id="69636" name="Rectangle 3">
            <a:extLst>
              <a:ext uri="{FF2B5EF4-FFF2-40B4-BE49-F238E27FC236}">
                <a16:creationId xmlns:a16="http://schemas.microsoft.com/office/drawing/2014/main" id="{A36E76ED-E5E1-40E3-B36C-846AAC678513}"/>
              </a:ext>
            </a:extLst>
          </p:cNvPr>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7106" name="Rectangle 6">
            <a:extLst>
              <a:ext uri="{FF2B5EF4-FFF2-40B4-BE49-F238E27FC236}">
                <a16:creationId xmlns:a16="http://schemas.microsoft.com/office/drawing/2014/main" id="{7E568594-4F7D-4717-842E-42732A692DC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50341CAA-03CF-46CC-9761-F751921468FA}" type="slidenum">
              <a:rPr lang="en-GB" altLang="nl-NL" sz="1400">
                <a:solidFill>
                  <a:srgbClr val="000000"/>
                </a:solidFill>
                <a:latin typeface="Times New Roman" panose="02020603050405020304" pitchFamily="18" charset="0"/>
              </a:rPr>
              <a:pPr/>
              <a:t>2</a:t>
            </a:fld>
            <a:endParaRPr lang="en-GB" altLang="nl-NL" sz="1400">
              <a:solidFill>
                <a:srgbClr val="000000"/>
              </a:solidFill>
              <a:latin typeface="Times New Roman" panose="02020603050405020304" pitchFamily="18" charset="0"/>
            </a:endParaRPr>
          </a:p>
        </p:txBody>
      </p:sp>
      <p:sp>
        <p:nvSpPr>
          <p:cNvPr id="47107" name="Rectangle 1">
            <a:extLst>
              <a:ext uri="{FF2B5EF4-FFF2-40B4-BE49-F238E27FC236}">
                <a16:creationId xmlns:a16="http://schemas.microsoft.com/office/drawing/2014/main" id="{0802D2D3-F545-45E9-A937-BC534E2C9F0C}"/>
              </a:ext>
            </a:extLst>
          </p:cNvPr>
          <p:cNvSpPr>
            <a:spLocks noGrp="1" noRot="1" noChangeAspect="1" noChangeArrowheads="1" noTextEdit="1"/>
          </p:cNvSpPr>
          <p:nvPr>
            <p:ph type="sldImg"/>
          </p:nvPr>
        </p:nvSpPr>
        <p:spPr>
          <a:xfrm>
            <a:off x="917575" y="755650"/>
            <a:ext cx="4960938" cy="3721100"/>
          </a:xfrm>
          <a:solidFill>
            <a:srgbClr val="FFFFFF"/>
          </a:solidFill>
          <a:ln/>
        </p:spPr>
      </p:sp>
      <p:sp>
        <p:nvSpPr>
          <p:cNvPr id="47108" name="Rectangle 2">
            <a:extLst>
              <a:ext uri="{FF2B5EF4-FFF2-40B4-BE49-F238E27FC236}">
                <a16:creationId xmlns:a16="http://schemas.microsoft.com/office/drawing/2014/main" id="{310A653A-918C-4302-8247-E9AC1326D2BA}"/>
              </a:ext>
            </a:extLst>
          </p:cNvPr>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6">
            <a:extLst>
              <a:ext uri="{FF2B5EF4-FFF2-40B4-BE49-F238E27FC236}">
                <a16:creationId xmlns:a16="http://schemas.microsoft.com/office/drawing/2014/main" id="{31EB7B2C-F63A-4E72-ABEB-8DD2E9E5BD9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7569782F-71D2-42FF-A5C2-14839FBC8E93}" type="slidenum">
              <a:rPr lang="en-GB" altLang="nl-NL" sz="1400">
                <a:solidFill>
                  <a:srgbClr val="000000"/>
                </a:solidFill>
                <a:latin typeface="Times New Roman" panose="02020603050405020304" pitchFamily="18" charset="0"/>
              </a:rPr>
              <a:pPr/>
              <a:t>21</a:t>
            </a:fld>
            <a:endParaRPr lang="en-GB" altLang="nl-NL" sz="1400">
              <a:solidFill>
                <a:srgbClr val="000000"/>
              </a:solidFill>
              <a:latin typeface="Times New Roman" panose="02020603050405020304" pitchFamily="18" charset="0"/>
            </a:endParaRPr>
          </a:p>
        </p:txBody>
      </p:sp>
      <p:sp>
        <p:nvSpPr>
          <p:cNvPr id="70659" name="Rectangle 2">
            <a:extLst>
              <a:ext uri="{FF2B5EF4-FFF2-40B4-BE49-F238E27FC236}">
                <a16:creationId xmlns:a16="http://schemas.microsoft.com/office/drawing/2014/main" id="{80AF338F-8050-40D8-8C4E-DBB3A210156A}"/>
              </a:ext>
            </a:extLst>
          </p:cNvPr>
          <p:cNvSpPr>
            <a:spLocks noGrp="1" noRot="1" noChangeAspect="1" noChangeArrowheads="1" noTextEdit="1"/>
          </p:cNvSpPr>
          <p:nvPr>
            <p:ph type="sldImg"/>
          </p:nvPr>
        </p:nvSpPr>
        <p:spPr>
          <a:ln/>
        </p:spPr>
      </p:sp>
      <p:sp>
        <p:nvSpPr>
          <p:cNvPr id="70660" name="Rectangle 3">
            <a:extLst>
              <a:ext uri="{FF2B5EF4-FFF2-40B4-BE49-F238E27FC236}">
                <a16:creationId xmlns:a16="http://schemas.microsoft.com/office/drawing/2014/main" id="{1B6D7F7E-B521-4B12-8EAA-0506EEB5073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nl-NL">
              <a:ea typeface="ＭＳ Ｐゴシック" panose="020B0600070205080204" pitchFamily="34"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6">
            <a:extLst>
              <a:ext uri="{FF2B5EF4-FFF2-40B4-BE49-F238E27FC236}">
                <a16:creationId xmlns:a16="http://schemas.microsoft.com/office/drawing/2014/main" id="{61685C07-8A12-478D-9F2A-4EF91761A23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EC1E292C-2158-4917-95E6-0396F738DE49}" type="slidenum">
              <a:rPr lang="en-GB" altLang="nl-NL" sz="1400">
                <a:solidFill>
                  <a:srgbClr val="000000"/>
                </a:solidFill>
                <a:latin typeface="Times New Roman" panose="02020603050405020304" pitchFamily="18" charset="0"/>
              </a:rPr>
              <a:pPr/>
              <a:t>22</a:t>
            </a:fld>
            <a:endParaRPr lang="en-GB" altLang="nl-NL" sz="1400">
              <a:solidFill>
                <a:srgbClr val="000000"/>
              </a:solidFill>
              <a:latin typeface="Times New Roman" panose="02020603050405020304" pitchFamily="18" charset="0"/>
            </a:endParaRPr>
          </a:p>
        </p:txBody>
      </p:sp>
      <p:sp>
        <p:nvSpPr>
          <p:cNvPr id="71683" name="Rectangle 2">
            <a:extLst>
              <a:ext uri="{FF2B5EF4-FFF2-40B4-BE49-F238E27FC236}">
                <a16:creationId xmlns:a16="http://schemas.microsoft.com/office/drawing/2014/main" id="{5A0E23C2-C8D4-4B28-9763-0078789A0261}"/>
              </a:ext>
            </a:extLst>
          </p:cNvPr>
          <p:cNvSpPr>
            <a:spLocks noGrp="1" noRot="1" noChangeAspect="1" noChangeArrowheads="1" noTextEdit="1"/>
          </p:cNvSpPr>
          <p:nvPr>
            <p:ph type="sldImg"/>
          </p:nvPr>
        </p:nvSpPr>
        <p:spPr>
          <a:ln/>
        </p:spPr>
      </p:sp>
      <p:sp>
        <p:nvSpPr>
          <p:cNvPr id="71684" name="Rectangle 3">
            <a:extLst>
              <a:ext uri="{FF2B5EF4-FFF2-40B4-BE49-F238E27FC236}">
                <a16:creationId xmlns:a16="http://schemas.microsoft.com/office/drawing/2014/main" id="{74F1D23C-A684-42A2-B047-9F61666A523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nl-NL">
              <a:ea typeface="ＭＳ Ｐゴシック" panose="020B0600070205080204" pitchFamily="34"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2706" name="Rectangle 6">
            <a:extLst>
              <a:ext uri="{FF2B5EF4-FFF2-40B4-BE49-F238E27FC236}">
                <a16:creationId xmlns:a16="http://schemas.microsoft.com/office/drawing/2014/main" id="{6EDBE6A7-2E2F-4083-BAF5-7563945FAE8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EA9DD455-EB09-4F21-B460-EE7C0EBE8B16}" type="slidenum">
              <a:rPr lang="en-GB" altLang="nl-NL" sz="1400">
                <a:solidFill>
                  <a:srgbClr val="000000"/>
                </a:solidFill>
                <a:latin typeface="Times New Roman" panose="02020603050405020304" pitchFamily="18" charset="0"/>
              </a:rPr>
              <a:pPr/>
              <a:t>23</a:t>
            </a:fld>
            <a:endParaRPr lang="en-GB" altLang="nl-NL" sz="1400">
              <a:solidFill>
                <a:srgbClr val="000000"/>
              </a:solidFill>
              <a:latin typeface="Times New Roman" panose="02020603050405020304" pitchFamily="18" charset="0"/>
            </a:endParaRPr>
          </a:p>
        </p:txBody>
      </p:sp>
      <p:sp>
        <p:nvSpPr>
          <p:cNvPr id="72707" name="Text Box 2">
            <a:extLst>
              <a:ext uri="{FF2B5EF4-FFF2-40B4-BE49-F238E27FC236}">
                <a16:creationId xmlns:a16="http://schemas.microsoft.com/office/drawing/2014/main" id="{D3F59235-5B6A-4247-9BA4-C95015B3FC77}"/>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72708" name="Rectangle 3">
            <a:extLst>
              <a:ext uri="{FF2B5EF4-FFF2-40B4-BE49-F238E27FC236}">
                <a16:creationId xmlns:a16="http://schemas.microsoft.com/office/drawing/2014/main" id="{68958643-C261-43A2-8DCD-1E7777451C4B}"/>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3730" name="Rectangle 6">
            <a:extLst>
              <a:ext uri="{FF2B5EF4-FFF2-40B4-BE49-F238E27FC236}">
                <a16:creationId xmlns:a16="http://schemas.microsoft.com/office/drawing/2014/main" id="{70F4136E-0B9E-4CBA-9086-EC93955F6BB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F66CD826-2DEC-4733-AA61-32B0A3764F53}" type="slidenum">
              <a:rPr lang="en-GB" altLang="nl-NL" sz="1400">
                <a:solidFill>
                  <a:srgbClr val="000000"/>
                </a:solidFill>
                <a:latin typeface="Times New Roman" panose="02020603050405020304" pitchFamily="18" charset="0"/>
              </a:rPr>
              <a:pPr/>
              <a:t>24</a:t>
            </a:fld>
            <a:endParaRPr lang="en-GB" altLang="nl-NL" sz="1400">
              <a:solidFill>
                <a:srgbClr val="000000"/>
              </a:solidFill>
              <a:latin typeface="Times New Roman" panose="02020603050405020304" pitchFamily="18" charset="0"/>
            </a:endParaRPr>
          </a:p>
        </p:txBody>
      </p:sp>
      <p:sp>
        <p:nvSpPr>
          <p:cNvPr id="73731" name="Text Box 2">
            <a:extLst>
              <a:ext uri="{FF2B5EF4-FFF2-40B4-BE49-F238E27FC236}">
                <a16:creationId xmlns:a16="http://schemas.microsoft.com/office/drawing/2014/main" id="{C4494B3C-6978-467E-8838-C19CF68D500F}"/>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73732" name="Rectangle 3">
            <a:extLst>
              <a:ext uri="{FF2B5EF4-FFF2-40B4-BE49-F238E27FC236}">
                <a16:creationId xmlns:a16="http://schemas.microsoft.com/office/drawing/2014/main" id="{E8FF9333-6719-4851-A52B-3A82651281B9}"/>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5778" name="Rectangle 6">
            <a:extLst>
              <a:ext uri="{FF2B5EF4-FFF2-40B4-BE49-F238E27FC236}">
                <a16:creationId xmlns:a16="http://schemas.microsoft.com/office/drawing/2014/main" id="{433737C8-42AB-4A24-B75D-1190612DA3B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3FABC713-D30A-4F76-BD0E-2D76D3C3A2E0}" type="slidenum">
              <a:rPr lang="en-GB" altLang="nl-NL" sz="1400">
                <a:solidFill>
                  <a:srgbClr val="000000"/>
                </a:solidFill>
                <a:latin typeface="Times New Roman" panose="02020603050405020304" pitchFamily="18" charset="0"/>
              </a:rPr>
              <a:pPr/>
              <a:t>25</a:t>
            </a:fld>
            <a:endParaRPr lang="en-GB" altLang="nl-NL" sz="1400">
              <a:solidFill>
                <a:srgbClr val="000000"/>
              </a:solidFill>
              <a:latin typeface="Times New Roman" panose="02020603050405020304" pitchFamily="18" charset="0"/>
            </a:endParaRPr>
          </a:p>
        </p:txBody>
      </p:sp>
      <p:sp>
        <p:nvSpPr>
          <p:cNvPr id="75779" name="Text Box 2">
            <a:extLst>
              <a:ext uri="{FF2B5EF4-FFF2-40B4-BE49-F238E27FC236}">
                <a16:creationId xmlns:a16="http://schemas.microsoft.com/office/drawing/2014/main" id="{FE15C611-D18C-4AAA-8AFB-39907C1CEDBF}"/>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75780" name="Rectangle 3">
            <a:extLst>
              <a:ext uri="{FF2B5EF4-FFF2-40B4-BE49-F238E27FC236}">
                <a16:creationId xmlns:a16="http://schemas.microsoft.com/office/drawing/2014/main" id="{77988266-CBCF-407C-80FE-1583EA1405FB}"/>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6802" name="Rectangle 6">
            <a:extLst>
              <a:ext uri="{FF2B5EF4-FFF2-40B4-BE49-F238E27FC236}">
                <a16:creationId xmlns:a16="http://schemas.microsoft.com/office/drawing/2014/main" id="{C9BFBE47-35D4-46C5-A5B7-8B459BDFC25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8103BD1B-E073-41D5-B754-1F7280E5FACB}" type="slidenum">
              <a:rPr lang="en-GB" altLang="nl-NL" sz="1400">
                <a:solidFill>
                  <a:srgbClr val="000000"/>
                </a:solidFill>
                <a:latin typeface="Times New Roman" panose="02020603050405020304" pitchFamily="18" charset="0"/>
              </a:rPr>
              <a:pPr/>
              <a:t>26</a:t>
            </a:fld>
            <a:endParaRPr lang="en-GB" altLang="nl-NL" sz="1400">
              <a:solidFill>
                <a:srgbClr val="000000"/>
              </a:solidFill>
              <a:latin typeface="Times New Roman" panose="02020603050405020304" pitchFamily="18" charset="0"/>
            </a:endParaRPr>
          </a:p>
        </p:txBody>
      </p:sp>
      <p:sp>
        <p:nvSpPr>
          <p:cNvPr id="76803" name="Text Box 2">
            <a:extLst>
              <a:ext uri="{FF2B5EF4-FFF2-40B4-BE49-F238E27FC236}">
                <a16:creationId xmlns:a16="http://schemas.microsoft.com/office/drawing/2014/main" id="{F7C7743A-80B9-4F8C-8428-9D82BD4D2A2F}"/>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76804" name="Rectangle 3">
            <a:extLst>
              <a:ext uri="{FF2B5EF4-FFF2-40B4-BE49-F238E27FC236}">
                <a16:creationId xmlns:a16="http://schemas.microsoft.com/office/drawing/2014/main" id="{958E34BD-AE23-44CC-97EC-11385AC2EEA8}"/>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7826" name="Rectangle 6">
            <a:extLst>
              <a:ext uri="{FF2B5EF4-FFF2-40B4-BE49-F238E27FC236}">
                <a16:creationId xmlns:a16="http://schemas.microsoft.com/office/drawing/2014/main" id="{931B911B-0996-43B2-AF27-366C57F8B17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5EC30A9B-99AD-4100-95C1-0423365C14C1}" type="slidenum">
              <a:rPr lang="en-GB" altLang="nl-NL" sz="1400">
                <a:solidFill>
                  <a:srgbClr val="000000"/>
                </a:solidFill>
                <a:latin typeface="Times New Roman" panose="02020603050405020304" pitchFamily="18" charset="0"/>
              </a:rPr>
              <a:pPr/>
              <a:t>27</a:t>
            </a:fld>
            <a:endParaRPr lang="en-GB" altLang="nl-NL" sz="1400">
              <a:solidFill>
                <a:srgbClr val="000000"/>
              </a:solidFill>
              <a:latin typeface="Times New Roman" panose="02020603050405020304" pitchFamily="18" charset="0"/>
            </a:endParaRPr>
          </a:p>
        </p:txBody>
      </p:sp>
      <p:sp>
        <p:nvSpPr>
          <p:cNvPr id="77827" name="Text Box 2">
            <a:extLst>
              <a:ext uri="{FF2B5EF4-FFF2-40B4-BE49-F238E27FC236}">
                <a16:creationId xmlns:a16="http://schemas.microsoft.com/office/drawing/2014/main" id="{FC14C94D-9142-4BCB-B0B7-1AE12CBB8484}"/>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77828" name="Rectangle 3">
            <a:extLst>
              <a:ext uri="{FF2B5EF4-FFF2-40B4-BE49-F238E27FC236}">
                <a16:creationId xmlns:a16="http://schemas.microsoft.com/office/drawing/2014/main" id="{AEAAA6A4-E0E0-496F-BE62-299CB180A059}"/>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8850" name="Rectangle 6">
            <a:extLst>
              <a:ext uri="{FF2B5EF4-FFF2-40B4-BE49-F238E27FC236}">
                <a16:creationId xmlns:a16="http://schemas.microsoft.com/office/drawing/2014/main" id="{14EA7368-28FC-4260-A3B5-5B87BBE571A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8F6EC976-64B1-4830-979A-90B844A54ECA}" type="slidenum">
              <a:rPr lang="en-GB" altLang="nl-NL" sz="1400">
                <a:solidFill>
                  <a:srgbClr val="000000"/>
                </a:solidFill>
                <a:latin typeface="Times New Roman" panose="02020603050405020304" pitchFamily="18" charset="0"/>
              </a:rPr>
              <a:pPr/>
              <a:t>28</a:t>
            </a:fld>
            <a:endParaRPr lang="en-GB" altLang="nl-NL" sz="1400">
              <a:solidFill>
                <a:srgbClr val="000000"/>
              </a:solidFill>
              <a:latin typeface="Times New Roman" panose="02020603050405020304" pitchFamily="18" charset="0"/>
            </a:endParaRPr>
          </a:p>
        </p:txBody>
      </p:sp>
      <p:sp>
        <p:nvSpPr>
          <p:cNvPr id="78851" name="Text Box 2">
            <a:extLst>
              <a:ext uri="{FF2B5EF4-FFF2-40B4-BE49-F238E27FC236}">
                <a16:creationId xmlns:a16="http://schemas.microsoft.com/office/drawing/2014/main" id="{E3464B24-102B-43C3-8F02-19643FCF923D}"/>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78852" name="Rectangle 3">
            <a:extLst>
              <a:ext uri="{FF2B5EF4-FFF2-40B4-BE49-F238E27FC236}">
                <a16:creationId xmlns:a16="http://schemas.microsoft.com/office/drawing/2014/main" id="{77A7251D-ED04-449B-BE6A-74520049EEEB}"/>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9874" name="Rectangle 6">
            <a:extLst>
              <a:ext uri="{FF2B5EF4-FFF2-40B4-BE49-F238E27FC236}">
                <a16:creationId xmlns:a16="http://schemas.microsoft.com/office/drawing/2014/main" id="{6542C324-AF96-4E1D-88F1-ABFE47CF0FD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87AF19D3-1161-4FF7-BAA5-85ABAC85E662}" type="slidenum">
              <a:rPr lang="en-GB" altLang="nl-NL" sz="1400">
                <a:solidFill>
                  <a:srgbClr val="000000"/>
                </a:solidFill>
                <a:latin typeface="Times New Roman" panose="02020603050405020304" pitchFamily="18" charset="0"/>
              </a:rPr>
              <a:pPr/>
              <a:t>29</a:t>
            </a:fld>
            <a:endParaRPr lang="en-GB" altLang="nl-NL" sz="1400">
              <a:solidFill>
                <a:srgbClr val="000000"/>
              </a:solidFill>
              <a:latin typeface="Times New Roman" panose="02020603050405020304" pitchFamily="18" charset="0"/>
            </a:endParaRPr>
          </a:p>
        </p:txBody>
      </p:sp>
      <p:sp>
        <p:nvSpPr>
          <p:cNvPr id="79875" name="Text Box 2">
            <a:extLst>
              <a:ext uri="{FF2B5EF4-FFF2-40B4-BE49-F238E27FC236}">
                <a16:creationId xmlns:a16="http://schemas.microsoft.com/office/drawing/2014/main" id="{F15C21BC-19C1-4377-BF06-6BB701BAF91F}"/>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79876" name="Rectangle 3">
            <a:extLst>
              <a:ext uri="{FF2B5EF4-FFF2-40B4-BE49-F238E27FC236}">
                <a16:creationId xmlns:a16="http://schemas.microsoft.com/office/drawing/2014/main" id="{E5A2423A-544D-461F-A3A4-843A384C38C0}"/>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0898" name="Rectangle 6">
            <a:extLst>
              <a:ext uri="{FF2B5EF4-FFF2-40B4-BE49-F238E27FC236}">
                <a16:creationId xmlns:a16="http://schemas.microsoft.com/office/drawing/2014/main" id="{8DB38C6F-146F-4276-B0B9-A9444C6BC1B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46C7265E-5D9D-4D19-8319-6A2C28460209}" type="slidenum">
              <a:rPr lang="en-GB" altLang="nl-NL" sz="1400">
                <a:solidFill>
                  <a:srgbClr val="000000"/>
                </a:solidFill>
                <a:latin typeface="Times New Roman" panose="02020603050405020304" pitchFamily="18" charset="0"/>
              </a:rPr>
              <a:pPr/>
              <a:t>30</a:t>
            </a:fld>
            <a:endParaRPr lang="en-GB" altLang="nl-NL" sz="1400">
              <a:solidFill>
                <a:srgbClr val="000000"/>
              </a:solidFill>
              <a:latin typeface="Times New Roman" panose="02020603050405020304" pitchFamily="18" charset="0"/>
            </a:endParaRPr>
          </a:p>
        </p:txBody>
      </p:sp>
      <p:sp>
        <p:nvSpPr>
          <p:cNvPr id="80899" name="Text Box 2">
            <a:extLst>
              <a:ext uri="{FF2B5EF4-FFF2-40B4-BE49-F238E27FC236}">
                <a16:creationId xmlns:a16="http://schemas.microsoft.com/office/drawing/2014/main" id="{F87238C2-F9CF-4183-A706-BE8DE4C89A70}"/>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80900" name="Rectangle 3">
            <a:extLst>
              <a:ext uri="{FF2B5EF4-FFF2-40B4-BE49-F238E27FC236}">
                <a16:creationId xmlns:a16="http://schemas.microsoft.com/office/drawing/2014/main" id="{783AFF7E-B511-4D3C-BF00-CF33D945456E}"/>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8130" name="Rectangle 6">
            <a:extLst>
              <a:ext uri="{FF2B5EF4-FFF2-40B4-BE49-F238E27FC236}">
                <a16:creationId xmlns:a16="http://schemas.microsoft.com/office/drawing/2014/main" id="{BE147EE5-D306-4BF4-B8F6-3F03766385E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5183EEF6-B597-4C7E-A5E5-D427BB131EE3}" type="slidenum">
              <a:rPr lang="en-GB" altLang="nl-NL" sz="1400">
                <a:solidFill>
                  <a:srgbClr val="000000"/>
                </a:solidFill>
                <a:latin typeface="Times New Roman" panose="02020603050405020304" pitchFamily="18" charset="0"/>
              </a:rPr>
              <a:pPr/>
              <a:t>3</a:t>
            </a:fld>
            <a:endParaRPr lang="en-GB" altLang="nl-NL" sz="1400">
              <a:solidFill>
                <a:srgbClr val="000000"/>
              </a:solidFill>
              <a:latin typeface="Times New Roman" panose="02020603050405020304" pitchFamily="18" charset="0"/>
            </a:endParaRPr>
          </a:p>
        </p:txBody>
      </p:sp>
      <p:sp>
        <p:nvSpPr>
          <p:cNvPr id="48131" name="Text Box 1">
            <a:extLst>
              <a:ext uri="{FF2B5EF4-FFF2-40B4-BE49-F238E27FC236}">
                <a16:creationId xmlns:a16="http://schemas.microsoft.com/office/drawing/2014/main" id="{411B8EE3-871D-4BB9-9027-BDE5E92EFA6A}"/>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48132" name="Rectangle 2">
            <a:extLst>
              <a:ext uri="{FF2B5EF4-FFF2-40B4-BE49-F238E27FC236}">
                <a16:creationId xmlns:a16="http://schemas.microsoft.com/office/drawing/2014/main" id="{3694E6B8-4887-4A10-B417-61ED3BF6B104}"/>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1922" name="Rectangle 6">
            <a:extLst>
              <a:ext uri="{FF2B5EF4-FFF2-40B4-BE49-F238E27FC236}">
                <a16:creationId xmlns:a16="http://schemas.microsoft.com/office/drawing/2014/main" id="{C3354038-5E7A-441A-A941-32C54902E85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40849453-D84B-4504-B074-B38A7C0FA103}" type="slidenum">
              <a:rPr lang="en-GB" altLang="nl-NL" sz="1400">
                <a:solidFill>
                  <a:srgbClr val="000000"/>
                </a:solidFill>
                <a:latin typeface="Times New Roman" panose="02020603050405020304" pitchFamily="18" charset="0"/>
              </a:rPr>
              <a:pPr/>
              <a:t>31</a:t>
            </a:fld>
            <a:endParaRPr lang="en-GB" altLang="nl-NL" sz="1400">
              <a:solidFill>
                <a:srgbClr val="000000"/>
              </a:solidFill>
              <a:latin typeface="Times New Roman" panose="02020603050405020304" pitchFamily="18" charset="0"/>
            </a:endParaRPr>
          </a:p>
        </p:txBody>
      </p:sp>
      <p:sp>
        <p:nvSpPr>
          <p:cNvPr id="81923" name="Text Box 2">
            <a:extLst>
              <a:ext uri="{FF2B5EF4-FFF2-40B4-BE49-F238E27FC236}">
                <a16:creationId xmlns:a16="http://schemas.microsoft.com/office/drawing/2014/main" id="{BEC18E59-1BDF-4F55-812E-10E347C74789}"/>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81924" name="Rectangle 3">
            <a:extLst>
              <a:ext uri="{FF2B5EF4-FFF2-40B4-BE49-F238E27FC236}">
                <a16:creationId xmlns:a16="http://schemas.microsoft.com/office/drawing/2014/main" id="{2D6EC593-FF26-4C46-913A-57F63430EAB7}"/>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dirty="0">
              <a:ea typeface="ＭＳ Ｐゴシック" panose="020B0600070205080204" pitchFamily="34" charset="-128"/>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2946" name="Rectangle 6">
            <a:extLst>
              <a:ext uri="{FF2B5EF4-FFF2-40B4-BE49-F238E27FC236}">
                <a16:creationId xmlns:a16="http://schemas.microsoft.com/office/drawing/2014/main" id="{EF8205D4-648C-45C4-BA3C-46C38DB3A8F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2793289A-2965-45DF-A89A-921B982C3A15}" type="slidenum">
              <a:rPr lang="en-GB" altLang="nl-NL" sz="1400">
                <a:solidFill>
                  <a:srgbClr val="000000"/>
                </a:solidFill>
                <a:latin typeface="Times New Roman" panose="02020603050405020304" pitchFamily="18" charset="0"/>
              </a:rPr>
              <a:pPr/>
              <a:t>32</a:t>
            </a:fld>
            <a:endParaRPr lang="en-GB" altLang="nl-NL" sz="1400">
              <a:solidFill>
                <a:srgbClr val="000000"/>
              </a:solidFill>
              <a:latin typeface="Times New Roman" panose="02020603050405020304" pitchFamily="18" charset="0"/>
            </a:endParaRPr>
          </a:p>
        </p:txBody>
      </p:sp>
      <p:sp>
        <p:nvSpPr>
          <p:cNvPr id="82947" name="Text Box 2">
            <a:extLst>
              <a:ext uri="{FF2B5EF4-FFF2-40B4-BE49-F238E27FC236}">
                <a16:creationId xmlns:a16="http://schemas.microsoft.com/office/drawing/2014/main" id="{BA4B8EF2-7C6E-4279-8637-1A30560F9634}"/>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82948" name="Rectangle 3">
            <a:extLst>
              <a:ext uri="{FF2B5EF4-FFF2-40B4-BE49-F238E27FC236}">
                <a16:creationId xmlns:a16="http://schemas.microsoft.com/office/drawing/2014/main" id="{F8DBB05F-4178-40CA-8E3B-CD0FB832F9A7}"/>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3970" name="Rectangle 6">
            <a:extLst>
              <a:ext uri="{FF2B5EF4-FFF2-40B4-BE49-F238E27FC236}">
                <a16:creationId xmlns:a16="http://schemas.microsoft.com/office/drawing/2014/main" id="{EF8B9B1B-CA8D-4360-B072-D93924A29E1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66BB39C3-BB5C-401C-B020-077F70C455ED}" type="slidenum">
              <a:rPr lang="en-GB" altLang="nl-NL" sz="1400">
                <a:solidFill>
                  <a:srgbClr val="000000"/>
                </a:solidFill>
                <a:latin typeface="Times New Roman" panose="02020603050405020304" pitchFamily="18" charset="0"/>
              </a:rPr>
              <a:pPr/>
              <a:t>33</a:t>
            </a:fld>
            <a:endParaRPr lang="en-GB" altLang="nl-NL" sz="1400">
              <a:solidFill>
                <a:srgbClr val="000000"/>
              </a:solidFill>
              <a:latin typeface="Times New Roman" panose="02020603050405020304" pitchFamily="18" charset="0"/>
            </a:endParaRPr>
          </a:p>
        </p:txBody>
      </p:sp>
      <p:sp>
        <p:nvSpPr>
          <p:cNvPr id="83971" name="Text Box 2">
            <a:extLst>
              <a:ext uri="{FF2B5EF4-FFF2-40B4-BE49-F238E27FC236}">
                <a16:creationId xmlns:a16="http://schemas.microsoft.com/office/drawing/2014/main" id="{33717CA1-AEB2-4D91-97B3-BD0B4A3B2965}"/>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83972" name="Rectangle 3">
            <a:extLst>
              <a:ext uri="{FF2B5EF4-FFF2-40B4-BE49-F238E27FC236}">
                <a16:creationId xmlns:a16="http://schemas.microsoft.com/office/drawing/2014/main" id="{44AEE220-DCDC-42AA-9E4C-C7A943CA4695}"/>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4994" name="Rectangle 6">
            <a:extLst>
              <a:ext uri="{FF2B5EF4-FFF2-40B4-BE49-F238E27FC236}">
                <a16:creationId xmlns:a16="http://schemas.microsoft.com/office/drawing/2014/main" id="{61056953-F908-4216-85D3-F61605BFB48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41BD4BA1-FA78-4B03-A8AC-39C54B99158B}" type="slidenum">
              <a:rPr lang="en-GB" altLang="nl-NL" sz="1400">
                <a:solidFill>
                  <a:srgbClr val="000000"/>
                </a:solidFill>
                <a:latin typeface="Times New Roman" panose="02020603050405020304" pitchFamily="18" charset="0"/>
              </a:rPr>
              <a:pPr/>
              <a:t>34</a:t>
            </a:fld>
            <a:endParaRPr lang="en-GB" altLang="nl-NL" sz="1400">
              <a:solidFill>
                <a:srgbClr val="000000"/>
              </a:solidFill>
              <a:latin typeface="Times New Roman" panose="02020603050405020304" pitchFamily="18" charset="0"/>
            </a:endParaRPr>
          </a:p>
        </p:txBody>
      </p:sp>
      <p:sp>
        <p:nvSpPr>
          <p:cNvPr id="84995" name="Text Box 2">
            <a:extLst>
              <a:ext uri="{FF2B5EF4-FFF2-40B4-BE49-F238E27FC236}">
                <a16:creationId xmlns:a16="http://schemas.microsoft.com/office/drawing/2014/main" id="{6AA2A14D-41DC-4D09-AE1C-02D604BCCA9A}"/>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84996" name="Rectangle 3">
            <a:extLst>
              <a:ext uri="{FF2B5EF4-FFF2-40B4-BE49-F238E27FC236}">
                <a16:creationId xmlns:a16="http://schemas.microsoft.com/office/drawing/2014/main" id="{D9B6B0E9-4319-4426-B030-61FE641D51B9}"/>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4994" name="Rectangle 6">
            <a:extLst>
              <a:ext uri="{FF2B5EF4-FFF2-40B4-BE49-F238E27FC236}">
                <a16:creationId xmlns:a16="http://schemas.microsoft.com/office/drawing/2014/main" id="{61056953-F908-4216-85D3-F61605BFB48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41BD4BA1-FA78-4B03-A8AC-39C54B99158B}" type="slidenum">
              <a:rPr lang="en-GB" altLang="nl-NL" sz="1400">
                <a:solidFill>
                  <a:srgbClr val="000000"/>
                </a:solidFill>
                <a:latin typeface="Times New Roman" panose="02020603050405020304" pitchFamily="18" charset="0"/>
              </a:rPr>
              <a:pPr/>
              <a:t>35</a:t>
            </a:fld>
            <a:endParaRPr lang="en-GB" altLang="nl-NL" sz="1400">
              <a:solidFill>
                <a:srgbClr val="000000"/>
              </a:solidFill>
              <a:latin typeface="Times New Roman" panose="02020603050405020304" pitchFamily="18" charset="0"/>
            </a:endParaRPr>
          </a:p>
        </p:txBody>
      </p:sp>
      <p:sp>
        <p:nvSpPr>
          <p:cNvPr id="84995" name="Text Box 2">
            <a:extLst>
              <a:ext uri="{FF2B5EF4-FFF2-40B4-BE49-F238E27FC236}">
                <a16:creationId xmlns:a16="http://schemas.microsoft.com/office/drawing/2014/main" id="{6AA2A14D-41DC-4D09-AE1C-02D604BCCA9A}"/>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84996" name="Rectangle 3">
            <a:extLst>
              <a:ext uri="{FF2B5EF4-FFF2-40B4-BE49-F238E27FC236}">
                <a16:creationId xmlns:a16="http://schemas.microsoft.com/office/drawing/2014/main" id="{D9B6B0E9-4319-4426-B030-61FE641D51B9}"/>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extLst>
      <p:ext uri="{BB962C8B-B14F-4D97-AF65-F5344CB8AC3E}">
        <p14:creationId xmlns:p14="http://schemas.microsoft.com/office/powerpoint/2010/main" val="337579993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4994" name="Rectangle 6">
            <a:extLst>
              <a:ext uri="{FF2B5EF4-FFF2-40B4-BE49-F238E27FC236}">
                <a16:creationId xmlns:a16="http://schemas.microsoft.com/office/drawing/2014/main" id="{61056953-F908-4216-85D3-F61605BFB48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41BD4BA1-FA78-4B03-A8AC-39C54B99158B}" type="slidenum">
              <a:rPr lang="en-GB" altLang="nl-NL" sz="1400">
                <a:solidFill>
                  <a:srgbClr val="000000"/>
                </a:solidFill>
                <a:latin typeface="Times New Roman" panose="02020603050405020304" pitchFamily="18" charset="0"/>
              </a:rPr>
              <a:pPr/>
              <a:t>36</a:t>
            </a:fld>
            <a:endParaRPr lang="en-GB" altLang="nl-NL" sz="1400">
              <a:solidFill>
                <a:srgbClr val="000000"/>
              </a:solidFill>
              <a:latin typeface="Times New Roman" panose="02020603050405020304" pitchFamily="18" charset="0"/>
            </a:endParaRPr>
          </a:p>
        </p:txBody>
      </p:sp>
      <p:sp>
        <p:nvSpPr>
          <p:cNvPr id="84995" name="Text Box 2">
            <a:extLst>
              <a:ext uri="{FF2B5EF4-FFF2-40B4-BE49-F238E27FC236}">
                <a16:creationId xmlns:a16="http://schemas.microsoft.com/office/drawing/2014/main" id="{6AA2A14D-41DC-4D09-AE1C-02D604BCCA9A}"/>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84996" name="Rectangle 3">
            <a:extLst>
              <a:ext uri="{FF2B5EF4-FFF2-40B4-BE49-F238E27FC236}">
                <a16:creationId xmlns:a16="http://schemas.microsoft.com/office/drawing/2014/main" id="{D9B6B0E9-4319-4426-B030-61FE641D51B9}"/>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extLst>
      <p:ext uri="{BB962C8B-B14F-4D97-AF65-F5344CB8AC3E}">
        <p14:creationId xmlns:p14="http://schemas.microsoft.com/office/powerpoint/2010/main" val="20326284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9154" name="Rectangle 6">
            <a:extLst>
              <a:ext uri="{FF2B5EF4-FFF2-40B4-BE49-F238E27FC236}">
                <a16:creationId xmlns:a16="http://schemas.microsoft.com/office/drawing/2014/main" id="{68B54A1D-1361-4F36-8389-4967A4972D6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CA1756A1-27DC-42D0-8C64-B0F4E5BB55B6}" type="slidenum">
              <a:rPr lang="en-GB" altLang="nl-NL" sz="1400">
                <a:solidFill>
                  <a:srgbClr val="000000"/>
                </a:solidFill>
                <a:latin typeface="Times New Roman" panose="02020603050405020304" pitchFamily="18" charset="0"/>
              </a:rPr>
              <a:pPr/>
              <a:t>4</a:t>
            </a:fld>
            <a:endParaRPr lang="en-GB" altLang="nl-NL" sz="1400">
              <a:solidFill>
                <a:srgbClr val="000000"/>
              </a:solidFill>
              <a:latin typeface="Times New Roman" panose="02020603050405020304" pitchFamily="18" charset="0"/>
            </a:endParaRPr>
          </a:p>
        </p:txBody>
      </p:sp>
      <p:sp>
        <p:nvSpPr>
          <p:cNvPr id="49155" name="Text Box 1">
            <a:extLst>
              <a:ext uri="{FF2B5EF4-FFF2-40B4-BE49-F238E27FC236}">
                <a16:creationId xmlns:a16="http://schemas.microsoft.com/office/drawing/2014/main" id="{62C9E52E-BEFC-47CF-9E2D-03B2412439CF}"/>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49156" name="Rectangle 2">
            <a:extLst>
              <a:ext uri="{FF2B5EF4-FFF2-40B4-BE49-F238E27FC236}">
                <a16:creationId xmlns:a16="http://schemas.microsoft.com/office/drawing/2014/main" id="{BE3DB256-86CD-48CE-91FF-EC73411B7D07}"/>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178" name="Rectangle 6">
            <a:extLst>
              <a:ext uri="{FF2B5EF4-FFF2-40B4-BE49-F238E27FC236}">
                <a16:creationId xmlns:a16="http://schemas.microsoft.com/office/drawing/2014/main" id="{B0E14D9C-79AE-4F83-84E9-EEDA0B69F2F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B1FF3FBC-B4A9-4421-A54F-3F02D6EB116E}" type="slidenum">
              <a:rPr lang="en-GB" altLang="nl-NL" sz="1400">
                <a:solidFill>
                  <a:srgbClr val="000000"/>
                </a:solidFill>
                <a:latin typeface="Times New Roman" panose="02020603050405020304" pitchFamily="18" charset="0"/>
              </a:rPr>
              <a:pPr/>
              <a:t>5</a:t>
            </a:fld>
            <a:endParaRPr lang="en-GB" altLang="nl-NL" sz="1400">
              <a:solidFill>
                <a:srgbClr val="000000"/>
              </a:solidFill>
              <a:latin typeface="Times New Roman" panose="02020603050405020304" pitchFamily="18" charset="0"/>
            </a:endParaRPr>
          </a:p>
        </p:txBody>
      </p:sp>
      <p:sp>
        <p:nvSpPr>
          <p:cNvPr id="50179" name="Text Box 1">
            <a:extLst>
              <a:ext uri="{FF2B5EF4-FFF2-40B4-BE49-F238E27FC236}">
                <a16:creationId xmlns:a16="http://schemas.microsoft.com/office/drawing/2014/main" id="{A3413C37-7C2D-4A6A-B11C-30352CD27A23}"/>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50180" name="Rectangle 2">
            <a:extLst>
              <a:ext uri="{FF2B5EF4-FFF2-40B4-BE49-F238E27FC236}">
                <a16:creationId xmlns:a16="http://schemas.microsoft.com/office/drawing/2014/main" id="{47CD546B-4E89-4D0E-A82C-CC642FA32352}"/>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02" name="Rectangle 6">
            <a:extLst>
              <a:ext uri="{FF2B5EF4-FFF2-40B4-BE49-F238E27FC236}">
                <a16:creationId xmlns:a16="http://schemas.microsoft.com/office/drawing/2014/main" id="{561516EE-32BC-4EE9-8594-3DFF92AB917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2988976B-AA12-40BC-96F0-B5C1661E8085}" type="slidenum">
              <a:rPr lang="en-GB" altLang="nl-NL" sz="1400">
                <a:solidFill>
                  <a:srgbClr val="000000"/>
                </a:solidFill>
                <a:latin typeface="Times New Roman" panose="02020603050405020304" pitchFamily="18" charset="0"/>
              </a:rPr>
              <a:pPr/>
              <a:t>6</a:t>
            </a:fld>
            <a:endParaRPr lang="en-GB" altLang="nl-NL" sz="1400">
              <a:solidFill>
                <a:srgbClr val="000000"/>
              </a:solidFill>
              <a:latin typeface="Times New Roman" panose="02020603050405020304" pitchFamily="18" charset="0"/>
            </a:endParaRPr>
          </a:p>
        </p:txBody>
      </p:sp>
      <p:sp>
        <p:nvSpPr>
          <p:cNvPr id="51203" name="Text Box 1">
            <a:extLst>
              <a:ext uri="{FF2B5EF4-FFF2-40B4-BE49-F238E27FC236}">
                <a16:creationId xmlns:a16="http://schemas.microsoft.com/office/drawing/2014/main" id="{6DCC779C-72A5-4CE0-B313-9FE289027682}"/>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51204" name="Rectangle 2">
            <a:extLst>
              <a:ext uri="{FF2B5EF4-FFF2-40B4-BE49-F238E27FC236}">
                <a16:creationId xmlns:a16="http://schemas.microsoft.com/office/drawing/2014/main" id="{D3BCF7E7-F512-443F-8467-96B27E4B30D5}"/>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extLst>
      <p:ext uri="{BB962C8B-B14F-4D97-AF65-F5344CB8AC3E}">
        <p14:creationId xmlns:p14="http://schemas.microsoft.com/office/powerpoint/2010/main" val="4125710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2226" name="Rectangle 6">
            <a:extLst>
              <a:ext uri="{FF2B5EF4-FFF2-40B4-BE49-F238E27FC236}">
                <a16:creationId xmlns:a16="http://schemas.microsoft.com/office/drawing/2014/main" id="{E1B63764-8076-4023-9BE8-BF6FB3D289E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7EBC2B16-1AE5-423A-978A-A0BDA3D5B44D}" type="slidenum">
              <a:rPr lang="en-GB" altLang="nl-NL" sz="1400">
                <a:solidFill>
                  <a:srgbClr val="000000"/>
                </a:solidFill>
                <a:latin typeface="Times New Roman" panose="02020603050405020304" pitchFamily="18" charset="0"/>
              </a:rPr>
              <a:pPr/>
              <a:t>8</a:t>
            </a:fld>
            <a:endParaRPr lang="en-GB" altLang="nl-NL" sz="1400">
              <a:solidFill>
                <a:srgbClr val="000000"/>
              </a:solidFill>
              <a:latin typeface="Times New Roman" panose="02020603050405020304" pitchFamily="18" charset="0"/>
            </a:endParaRPr>
          </a:p>
        </p:txBody>
      </p:sp>
      <p:sp>
        <p:nvSpPr>
          <p:cNvPr id="52227" name="Text Box 1">
            <a:extLst>
              <a:ext uri="{FF2B5EF4-FFF2-40B4-BE49-F238E27FC236}">
                <a16:creationId xmlns:a16="http://schemas.microsoft.com/office/drawing/2014/main" id="{9BAEADCE-FDEA-49F5-9B65-FEFDCCC28DB6}"/>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52228" name="Rectangle 2">
            <a:extLst>
              <a:ext uri="{FF2B5EF4-FFF2-40B4-BE49-F238E27FC236}">
                <a16:creationId xmlns:a16="http://schemas.microsoft.com/office/drawing/2014/main" id="{2B3B4617-A6F3-4065-8D65-8E167B394A9D}"/>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3250" name="Rectangle 6">
            <a:extLst>
              <a:ext uri="{FF2B5EF4-FFF2-40B4-BE49-F238E27FC236}">
                <a16:creationId xmlns:a16="http://schemas.microsoft.com/office/drawing/2014/main" id="{3B8376EE-EB9D-49E7-9C4E-C78E412F734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FF575ADA-BADE-4CA3-846B-2822E2AF68C7}" type="slidenum">
              <a:rPr lang="en-GB" altLang="nl-NL" sz="1400">
                <a:solidFill>
                  <a:srgbClr val="000000"/>
                </a:solidFill>
                <a:latin typeface="Times New Roman" panose="02020603050405020304" pitchFamily="18" charset="0"/>
              </a:rPr>
              <a:pPr/>
              <a:t>9</a:t>
            </a:fld>
            <a:endParaRPr lang="en-GB" altLang="nl-NL" sz="1400">
              <a:solidFill>
                <a:srgbClr val="000000"/>
              </a:solidFill>
              <a:latin typeface="Times New Roman" panose="02020603050405020304" pitchFamily="18" charset="0"/>
            </a:endParaRPr>
          </a:p>
        </p:txBody>
      </p:sp>
      <p:sp>
        <p:nvSpPr>
          <p:cNvPr id="53251" name="Text Box 2">
            <a:extLst>
              <a:ext uri="{FF2B5EF4-FFF2-40B4-BE49-F238E27FC236}">
                <a16:creationId xmlns:a16="http://schemas.microsoft.com/office/drawing/2014/main" id="{DC9CB0CA-97C6-4E0D-98D2-985CE2923D66}"/>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53252" name="Rectangle 3">
            <a:extLst>
              <a:ext uri="{FF2B5EF4-FFF2-40B4-BE49-F238E27FC236}">
                <a16:creationId xmlns:a16="http://schemas.microsoft.com/office/drawing/2014/main" id="{2256E5D0-3D8F-4D32-87B8-D3CFD9A8973D}"/>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274" name="Rectangle 6">
            <a:extLst>
              <a:ext uri="{FF2B5EF4-FFF2-40B4-BE49-F238E27FC236}">
                <a16:creationId xmlns:a16="http://schemas.microsoft.com/office/drawing/2014/main" id="{63225286-9400-49BF-854A-22373F46D1D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5CE587E4-C414-4212-863A-AF7AEC361E91}" type="slidenum">
              <a:rPr lang="en-GB" altLang="nl-NL" sz="1400">
                <a:solidFill>
                  <a:srgbClr val="000000"/>
                </a:solidFill>
                <a:latin typeface="Times New Roman" panose="02020603050405020304" pitchFamily="18" charset="0"/>
              </a:rPr>
              <a:pPr/>
              <a:t>10</a:t>
            </a:fld>
            <a:endParaRPr lang="en-GB" altLang="nl-NL" sz="1400">
              <a:solidFill>
                <a:srgbClr val="000000"/>
              </a:solidFill>
              <a:latin typeface="Times New Roman" panose="02020603050405020304" pitchFamily="18" charset="0"/>
            </a:endParaRPr>
          </a:p>
        </p:txBody>
      </p:sp>
      <p:sp>
        <p:nvSpPr>
          <p:cNvPr id="54275" name="Text Box 2">
            <a:extLst>
              <a:ext uri="{FF2B5EF4-FFF2-40B4-BE49-F238E27FC236}">
                <a16:creationId xmlns:a16="http://schemas.microsoft.com/office/drawing/2014/main" id="{764B1345-A739-4BE8-9A8C-E495360830BF}"/>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54276" name="Rectangle 3">
            <a:extLst>
              <a:ext uri="{FF2B5EF4-FFF2-40B4-BE49-F238E27FC236}">
                <a16:creationId xmlns:a16="http://schemas.microsoft.com/office/drawing/2014/main" id="{BE7D3A86-9862-4529-A970-A55A419D4886}"/>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9407488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807035290"/>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1841282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433638"/>
            <a:ext cx="8228013" cy="1143000"/>
          </a:xfrm>
        </p:spPr>
        <p:txBody>
          <a:bodyPr/>
          <a:lstStyle>
            <a:lvl1pPr algn="ctr">
              <a:defRPr/>
            </a:lvl1pPr>
          </a:lstStyle>
          <a:p>
            <a:r>
              <a:rPr lang="en-US" dirty="0"/>
              <a:t>Click to edit Master title style</a:t>
            </a:r>
            <a:endParaRPr lang="en-GB" dirty="0"/>
          </a:p>
        </p:txBody>
      </p:sp>
    </p:spTree>
    <p:extLst>
      <p:ext uri="{BB962C8B-B14F-4D97-AF65-F5344CB8AC3E}">
        <p14:creationId xmlns:p14="http://schemas.microsoft.com/office/powerpoint/2010/main" val="17997745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a:extLst>
              <a:ext uri="{FF2B5EF4-FFF2-40B4-BE49-F238E27FC236}">
                <a16:creationId xmlns:a16="http://schemas.microsoft.com/office/drawing/2014/main" id="{9AC166E9-54C9-477A-9501-62516330AFED}"/>
              </a:ext>
            </a:extLst>
          </p:cNvPr>
          <p:cNvSpPr txBox="1">
            <a:spLocks/>
          </p:cNvSpPr>
          <p:nvPr userDrawn="1"/>
        </p:nvSpPr>
        <p:spPr>
          <a:xfrm>
            <a:off x="8296275" y="6448425"/>
            <a:ext cx="531813" cy="230188"/>
          </a:xfrm>
          <a:prstGeom prst="rect">
            <a:avLst/>
          </a:prstGeom>
          <a:solidFill>
            <a:srgbClr val="72AF2F"/>
          </a:solidFill>
        </p:spPr>
        <p:txBody>
          <a:bodyPr/>
          <a:lstStyle/>
          <a:p>
            <a:pPr algn="ctr">
              <a:defRPr/>
            </a:pPr>
            <a:endParaRPr lang="nl-NL" altLang="nl-NL" sz="1100" b="1"/>
          </a:p>
        </p:txBody>
      </p:sp>
      <p:sp>
        <p:nvSpPr>
          <p:cNvPr id="1027" name="AutoShape 14">
            <a:extLst>
              <a:ext uri="{FF2B5EF4-FFF2-40B4-BE49-F238E27FC236}">
                <a16:creationId xmlns:a16="http://schemas.microsoft.com/office/drawing/2014/main" id="{245D33BD-C7F6-4BC7-8555-51ED056A7ABB}"/>
              </a:ext>
            </a:extLst>
          </p:cNvPr>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p:spPr>
        <p:txBody>
          <a:bodyPr wrap="none" anchor="ctr"/>
          <a:lstStyle/>
          <a:p>
            <a:pPr>
              <a:defRPr/>
            </a:pPr>
            <a:endParaRPr lang="en-US" altLang="nl-NL">
              <a:cs typeface="Arial" pitchFamily="34" charset="0"/>
            </a:endParaRPr>
          </a:p>
        </p:txBody>
      </p:sp>
      <p:sp>
        <p:nvSpPr>
          <p:cNvPr id="1028" name="Title Placeholder 1">
            <a:extLst>
              <a:ext uri="{FF2B5EF4-FFF2-40B4-BE49-F238E27FC236}">
                <a16:creationId xmlns:a16="http://schemas.microsoft.com/office/drawing/2014/main" id="{BBBBF8AA-50B1-4EEA-942F-03755064900C}"/>
              </a:ext>
            </a:extLst>
          </p:cNvPr>
          <p:cNvSpPr>
            <a:spLocks noGrp="1"/>
          </p:cNvSpPr>
          <p:nvPr>
            <p:ph type="title"/>
          </p:nvPr>
        </p:nvSpPr>
        <p:spPr bwMode="auto">
          <a:xfrm>
            <a:off x="446088" y="228600"/>
            <a:ext cx="68707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nl-NL"/>
              <a:t>Click to edit Master title style</a:t>
            </a:r>
            <a:endParaRPr lang="en-GB" altLang="nl-NL"/>
          </a:p>
        </p:txBody>
      </p:sp>
      <p:sp>
        <p:nvSpPr>
          <p:cNvPr id="1029" name="Text Placeholder 2">
            <a:extLst>
              <a:ext uri="{FF2B5EF4-FFF2-40B4-BE49-F238E27FC236}">
                <a16:creationId xmlns:a16="http://schemas.microsoft.com/office/drawing/2014/main" id="{C411F6C7-27CD-47AC-9B46-796BECAAC1F3}"/>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nl-NL"/>
              <a:t> Click to edit Master text styles</a:t>
            </a:r>
          </a:p>
          <a:p>
            <a:pPr lvl="1"/>
            <a:r>
              <a:rPr lang="en-US" altLang="nl-NL"/>
              <a:t>Second level</a:t>
            </a:r>
          </a:p>
          <a:p>
            <a:pPr lvl="2"/>
            <a:r>
              <a:rPr lang="en-US" altLang="nl-NL"/>
              <a:t>Third level</a:t>
            </a:r>
          </a:p>
          <a:p>
            <a:pPr lvl="3"/>
            <a:r>
              <a:rPr lang="en-US" altLang="nl-NL"/>
              <a:t>Fourth level</a:t>
            </a:r>
          </a:p>
          <a:p>
            <a:pPr lvl="4"/>
            <a:r>
              <a:rPr lang="en-US" altLang="nl-NL"/>
              <a:t>Fifth level</a:t>
            </a:r>
            <a:endParaRPr lang="en-GB" altLang="nl-NL"/>
          </a:p>
        </p:txBody>
      </p:sp>
      <p:pic>
        <p:nvPicPr>
          <p:cNvPr id="1030" name="Picture 6" descr="3GPP_TM_RD.jpg">
            <a:extLst>
              <a:ext uri="{FF2B5EF4-FFF2-40B4-BE49-F238E27FC236}">
                <a16:creationId xmlns:a16="http://schemas.microsoft.com/office/drawing/2014/main" id="{D9420563-F003-4DFD-A20E-351261BABC7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035F7BFF-7DD1-45FC-ACBA-229B646AED20}"/>
              </a:ext>
            </a:extLst>
          </p:cNvPr>
          <p:cNvSpPr txBox="1"/>
          <p:nvPr userDrawn="1"/>
        </p:nvSpPr>
        <p:spPr>
          <a:xfrm>
            <a:off x="538163" y="6394450"/>
            <a:ext cx="5565775" cy="282575"/>
          </a:xfrm>
          <a:prstGeom prst="rect">
            <a:avLst/>
          </a:prstGeom>
          <a:noFill/>
        </p:spPr>
        <p:txBody>
          <a:bodyPr anchor="ctr"/>
          <a:lstStyle/>
          <a:p>
            <a:pPr>
              <a:defRPr/>
            </a:pPr>
            <a:r>
              <a:rPr lang="en-GB" spc="300" dirty="0">
                <a:ea typeface="+mn-ea"/>
                <a:cs typeface="Arial" panose="020B0604020202020204" pitchFamily="34" charset="0"/>
              </a:rPr>
              <a:t>SP-170982, TSG SA#78, 20 - 22 December 2017</a:t>
            </a:r>
          </a:p>
        </p:txBody>
      </p:sp>
      <p:sp>
        <p:nvSpPr>
          <p:cNvPr id="1032" name="Oval 11">
            <a:extLst>
              <a:ext uri="{FF2B5EF4-FFF2-40B4-BE49-F238E27FC236}">
                <a16:creationId xmlns:a16="http://schemas.microsoft.com/office/drawing/2014/main" id="{98FBD16C-14B1-44FD-BF85-C5E42E49E810}"/>
              </a:ext>
            </a:extLst>
          </p:cNvPr>
          <p:cNvSpPr>
            <a:spLocks noChangeArrowheads="1"/>
          </p:cNvSpPr>
          <p:nvPr userDrawn="1"/>
        </p:nvSpPr>
        <p:spPr bwMode="auto">
          <a:xfrm>
            <a:off x="8318500" y="6391275"/>
            <a:ext cx="511175" cy="296863"/>
          </a:xfrm>
          <a:prstGeom prst="ellipse">
            <a:avLst/>
          </a:prstGeom>
          <a:solidFill>
            <a:schemeClr val="bg1">
              <a:alpha val="50195"/>
            </a:schemeClr>
          </a:solidFill>
          <a:ln>
            <a:noFill/>
          </a:ln>
          <a:extLst/>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algn="ctr"/>
            <a:fld id="{D510797A-4C30-4EC6-AB74-941DE10F13D3}" type="slidenum">
              <a:rPr lang="en-GB" altLang="nl-NL" b="1">
                <a:cs typeface="Arial" panose="020B0604020202020204" pitchFamily="34" charset="0"/>
              </a:rPr>
              <a:pPr algn="ctr"/>
              <a:t>‹#›</a:t>
            </a:fld>
            <a:endParaRPr lang="en-GB" altLang="nl-NL" b="1">
              <a:cs typeface="Arial" panose="020B0604020202020204" pitchFamily="34" charset="0"/>
            </a:endParaRPr>
          </a:p>
          <a:p>
            <a:endParaRPr lang="en-GB" altLang="nl-NL">
              <a:cs typeface="Arial" panose="020B0604020202020204" pitchFamily="34" charset="0"/>
            </a:endParaRPr>
          </a:p>
        </p:txBody>
      </p:sp>
      <p:sp>
        <p:nvSpPr>
          <p:cNvPr id="1033" name="Rectangle 15">
            <a:extLst>
              <a:ext uri="{FF2B5EF4-FFF2-40B4-BE49-F238E27FC236}">
                <a16:creationId xmlns:a16="http://schemas.microsoft.com/office/drawing/2014/main" id="{AF9C4F79-FC8C-4A4D-92D0-4F47A3CCAB62}"/>
              </a:ext>
            </a:extLst>
          </p:cNvPr>
          <p:cNvSpPr>
            <a:spLocks noChangeArrowheads="1"/>
          </p:cNvSpPr>
          <p:nvPr userDrawn="1"/>
        </p:nvSpPr>
        <p:spPr bwMode="auto">
          <a:xfrm>
            <a:off x="4086225" y="3305175"/>
            <a:ext cx="971550" cy="247650"/>
          </a:xfrm>
          <a:prstGeom prst="rect">
            <a:avLst/>
          </a:prstGeom>
          <a:noFill/>
          <a:ln>
            <a:noFill/>
          </a:ln>
          <a:extLst/>
        </p:spPr>
        <p:txBody>
          <a:bodyPr wrap="none">
            <a:spAutoFit/>
          </a:bodyPr>
          <a:lstStyle/>
          <a:p>
            <a:pPr eaLnBrk="1" hangingPunct="1">
              <a:defRPr/>
            </a:pPr>
            <a:r>
              <a:rPr lang="en-GB" altLang="nl-NL">
                <a:solidFill>
                  <a:schemeClr val="bg1"/>
                </a:solidFill>
              </a:rPr>
              <a:t>© 3GPP 2012</a:t>
            </a:r>
            <a:endParaRPr lang="en-GB" altLang="nl-NL"/>
          </a:p>
        </p:txBody>
      </p:sp>
      <p:sp>
        <p:nvSpPr>
          <p:cNvPr id="1034" name="Rectangle 16">
            <a:extLst>
              <a:ext uri="{FF2B5EF4-FFF2-40B4-BE49-F238E27FC236}">
                <a16:creationId xmlns:a16="http://schemas.microsoft.com/office/drawing/2014/main" id="{3F5F5948-54D1-45A8-8E96-2182BD39E5FA}"/>
              </a:ext>
            </a:extLst>
          </p:cNvPr>
          <p:cNvSpPr>
            <a:spLocks noChangeArrowheads="1"/>
          </p:cNvSpPr>
          <p:nvPr userDrawn="1"/>
        </p:nvSpPr>
        <p:spPr bwMode="auto">
          <a:xfrm>
            <a:off x="7439025" y="6461125"/>
            <a:ext cx="823913" cy="215900"/>
          </a:xfrm>
          <a:prstGeom prst="rect">
            <a:avLst/>
          </a:prstGeom>
          <a:noFill/>
          <a:ln>
            <a:noFill/>
          </a:ln>
          <a:extLst/>
        </p:spPr>
        <p:txBody>
          <a:bodyPr wrap="none">
            <a:spAutoFit/>
          </a:bodyPr>
          <a:lstStyle>
            <a:lvl1pPr eaLnBrk="0" hangingPunct="0">
              <a:defRPr sz="1000">
                <a:solidFill>
                  <a:schemeClr val="tx1"/>
                </a:solidFill>
                <a:latin typeface="Arial" pitchFamily="34" charset="0"/>
                <a:ea typeface="ＭＳ Ｐゴシック" pitchFamily="34" charset="-128"/>
              </a:defRPr>
            </a:lvl1pPr>
            <a:lvl2pPr marL="742950" indent="-285750" eaLnBrk="0" hangingPunct="0">
              <a:defRPr sz="1000">
                <a:solidFill>
                  <a:schemeClr val="tx1"/>
                </a:solidFill>
                <a:latin typeface="Arial" pitchFamily="34" charset="0"/>
                <a:ea typeface="ＭＳ Ｐゴシック" pitchFamily="34" charset="-128"/>
              </a:defRPr>
            </a:lvl2pPr>
            <a:lvl3pPr marL="1143000" indent="-228600" eaLnBrk="0" hangingPunct="0">
              <a:defRPr sz="1000">
                <a:solidFill>
                  <a:schemeClr val="tx1"/>
                </a:solidFill>
                <a:latin typeface="Arial" pitchFamily="34" charset="0"/>
                <a:ea typeface="ＭＳ Ｐゴシック" pitchFamily="34" charset="-128"/>
              </a:defRPr>
            </a:lvl3pPr>
            <a:lvl4pPr marL="1600200" indent="-228600" eaLnBrk="0" hangingPunct="0">
              <a:defRPr sz="1000">
                <a:solidFill>
                  <a:schemeClr val="tx1"/>
                </a:solidFill>
                <a:latin typeface="Arial" pitchFamily="34" charset="0"/>
                <a:ea typeface="ＭＳ Ｐゴシック" pitchFamily="34" charset="-128"/>
              </a:defRPr>
            </a:lvl4pPr>
            <a:lvl5pPr marL="2057400" indent="-228600" eaLnBrk="0" hangingPunct="0">
              <a:defRPr sz="1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eaLnBrk="1" hangingPunct="1">
              <a:defRPr/>
            </a:pPr>
            <a:r>
              <a:rPr lang="en-GB" altLang="nl-NL" sz="800" dirty="0"/>
              <a:t>© 3GPP 2017</a:t>
            </a:r>
          </a:p>
        </p:txBody>
      </p:sp>
    </p:spTree>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ＭＳ Ｐゴシック" charset="0"/>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ＭＳ Ｐゴシック"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ＭＳ Ｐゴシック" charset="0"/>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9D3F4BAA-D782-4261-8476-5C153A13A871}"/>
              </a:ext>
            </a:extLst>
          </p:cNvPr>
          <p:cNvSpPr>
            <a:spLocks noGrp="1" noChangeArrowheads="1"/>
          </p:cNvSpPr>
          <p:nvPr>
            <p:ph type="ctrTitle"/>
          </p:nvPr>
        </p:nvSpPr>
        <p:spPr>
          <a:xfrm>
            <a:off x="685800" y="1589088"/>
            <a:ext cx="7772400" cy="1470025"/>
          </a:xfrm>
        </p:spPr>
        <p:txBody>
          <a:bodyPr>
            <a:normAutofit fontScale="90000"/>
          </a:bodyPr>
          <a:lstStyle/>
          <a:p>
            <a:pPr>
              <a:defRPr/>
            </a:pPr>
            <a:r>
              <a:rPr lang="en-GB" altLang="nl-NL" sz="2100" b="1" i="1" dirty="0">
                <a:effectLst>
                  <a:outerShdw blurRad="38100" dist="38100" dir="2700000" algn="tl">
                    <a:srgbClr val="C0C0C0"/>
                  </a:outerShdw>
                </a:effectLst>
                <a:ea typeface="ＭＳ Ｐゴシック" pitchFamily="34" charset="-128"/>
              </a:rPr>
              <a:t>  </a:t>
            </a:r>
            <a:br>
              <a:rPr lang="en-GB" altLang="nl-NL" sz="2100" dirty="0">
                <a:ea typeface="ＭＳ Ｐゴシック" pitchFamily="34" charset="-128"/>
              </a:rPr>
            </a:br>
            <a:r>
              <a:rPr lang="en-GB" altLang="nl-NL" sz="2100" dirty="0">
                <a:ea typeface="ＭＳ Ｐゴシック" pitchFamily="34" charset="-128"/>
              </a:rPr>
              <a:t> </a:t>
            </a:r>
            <a:r>
              <a:rPr lang="en-GB" altLang="nl-NL" sz="4000" dirty="0">
                <a:ea typeface="ＭＳ Ｐゴシック" pitchFamily="34" charset="-128"/>
              </a:rPr>
              <a:t>SA1 Report to TSG SA#78</a:t>
            </a:r>
            <a:br>
              <a:rPr lang="en-GB" altLang="nl-NL" sz="4000" dirty="0">
                <a:ea typeface="ＭＳ Ｐゴシック" pitchFamily="34" charset="-128"/>
              </a:rPr>
            </a:br>
            <a:r>
              <a:rPr lang="en-GB" altLang="nl-NL" sz="4000" dirty="0">
                <a:ea typeface="ＭＳ Ｐゴシック" pitchFamily="34" charset="-128"/>
              </a:rPr>
              <a:t> SP-170982</a:t>
            </a:r>
            <a:endParaRPr lang="en-GB" altLang="nl-NL" sz="1900" dirty="0">
              <a:effectLst>
                <a:outerShdw blurRad="38100" dist="38100" dir="2700000" algn="tl">
                  <a:srgbClr val="C0C0C0"/>
                </a:outerShdw>
              </a:effectLst>
              <a:ea typeface="ＭＳ Ｐゴシック" pitchFamily="34" charset="-128"/>
            </a:endParaRPr>
          </a:p>
        </p:txBody>
      </p:sp>
      <p:sp>
        <p:nvSpPr>
          <p:cNvPr id="2051" name="Subtitle 6">
            <a:extLst>
              <a:ext uri="{FF2B5EF4-FFF2-40B4-BE49-F238E27FC236}">
                <a16:creationId xmlns:a16="http://schemas.microsoft.com/office/drawing/2014/main" id="{19CD5B54-EDB0-4D87-A065-EE5BECA4DC28}"/>
              </a:ext>
            </a:extLst>
          </p:cNvPr>
          <p:cNvSpPr>
            <a:spLocks noGrp="1"/>
          </p:cNvSpPr>
          <p:nvPr>
            <p:ph type="subTitle" idx="1"/>
          </p:nvPr>
        </p:nvSpPr>
        <p:spPr>
          <a:xfrm>
            <a:off x="1371600" y="3619500"/>
            <a:ext cx="6400800" cy="2019300"/>
          </a:xfrm>
        </p:spPr>
        <p:txBody>
          <a:bodyPr/>
          <a:lstStyle/>
          <a:p>
            <a:pPr>
              <a:lnSpc>
                <a:spcPct val="80000"/>
              </a:lnSpc>
            </a:pPr>
            <a:r>
              <a:rPr lang="en-US" altLang="nl-NL">
                <a:latin typeface="Arial" panose="020B0604020202020204" pitchFamily="34" charset="0"/>
                <a:ea typeface="ＭＳ Ｐゴシック" panose="020B0600070205080204" pitchFamily="34" charset="-128"/>
              </a:rPr>
              <a:t>Toon Norp</a:t>
            </a:r>
          </a:p>
          <a:p>
            <a:pPr>
              <a:lnSpc>
                <a:spcPct val="80000"/>
              </a:lnSpc>
            </a:pPr>
            <a:r>
              <a:rPr lang="en-US" altLang="nl-NL" sz="2000">
                <a:latin typeface="Arial" panose="020B0604020202020204" pitchFamily="34" charset="0"/>
                <a:ea typeface="ＭＳ Ｐゴシック" panose="020B0600070205080204" pitchFamily="34" charset="-128"/>
              </a:rPr>
              <a:t>SA1 Chair, KPN</a:t>
            </a:r>
          </a:p>
          <a:p>
            <a:pPr>
              <a:lnSpc>
                <a:spcPct val="80000"/>
              </a:lnSpc>
            </a:pPr>
            <a:endParaRPr lang="en-US" altLang="nl-NL" sz="2000">
              <a:latin typeface="Arial" panose="020B0604020202020204" pitchFamily="34" charset="0"/>
              <a:ea typeface="ＭＳ Ｐゴシック" panose="020B0600070205080204" pitchFamily="34" charset="-128"/>
            </a:endParaRPr>
          </a:p>
          <a:p>
            <a:pPr>
              <a:lnSpc>
                <a:spcPct val="80000"/>
              </a:lnSpc>
            </a:pPr>
            <a:r>
              <a:rPr lang="en-GB" altLang="nl-NL">
                <a:latin typeface="Arial" panose="020B0604020202020204" pitchFamily="34" charset="0"/>
                <a:ea typeface="ＭＳ Ｐゴシック" panose="020B0600070205080204" pitchFamily="34" charset="-128"/>
              </a:rPr>
              <a:t>Alain Sultan</a:t>
            </a:r>
          </a:p>
          <a:p>
            <a:pPr eaLnBrk="1"/>
            <a:r>
              <a:rPr lang="en-GB" altLang="nl-NL" sz="2000">
                <a:latin typeface="Arial" panose="020B0604020202020204" pitchFamily="34" charset="0"/>
                <a:ea typeface="ＭＳ Ｐゴシック" panose="020B0600070205080204" pitchFamily="34" charset="-128"/>
              </a:rPr>
              <a:t>SA1 Secretary, ETSI MCC</a:t>
            </a:r>
          </a:p>
          <a:p>
            <a:pPr>
              <a:lnSpc>
                <a:spcPct val="80000"/>
              </a:lnSpc>
            </a:pPr>
            <a:endParaRPr lang="en-US" altLang="nl-NL" sz="2000">
              <a:latin typeface="Arial" panose="020B0604020202020204" pitchFamily="34" charset="0"/>
              <a:ea typeface="ＭＳ Ｐゴシック" panose="020B0600070205080204" pitchFamily="34" charset="-128"/>
            </a:endParaRPr>
          </a:p>
          <a:p>
            <a:pPr>
              <a:lnSpc>
                <a:spcPct val="80000"/>
              </a:lnSpc>
            </a:pPr>
            <a:endParaRPr lang="en-US" altLang="nl-NL" sz="2400">
              <a:latin typeface="Arial" panose="020B0604020202020204" pitchFamily="34" charset="0"/>
              <a:ea typeface="ＭＳ Ｐゴシック" panose="020B0600070205080204" pitchFamily="34" charset="-128"/>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FB9B7CDB-A881-49E6-BF8F-7E2ADF4AF1B6}"/>
              </a:ext>
            </a:extLst>
          </p:cNvPr>
          <p:cNvSpPr>
            <a:spLocks noGrp="1"/>
          </p:cNvSpPr>
          <p:nvPr>
            <p:ph type="title"/>
          </p:nvPr>
        </p:nvSpPr>
        <p:spPr/>
        <p:txBody>
          <a:bodyPr/>
          <a:lstStyle/>
          <a:p>
            <a:r>
              <a:rPr lang="en-GB" altLang="nl-NL">
                <a:ea typeface="ＭＳ Ｐゴシック" panose="020B0600070205080204" pitchFamily="34" charset="-128"/>
              </a:rPr>
              <a:t>Previous SA1 reports</a:t>
            </a:r>
          </a:p>
        </p:txBody>
      </p:sp>
      <p:graphicFrame>
        <p:nvGraphicFramePr>
          <p:cNvPr id="5" name="Content Placeholder 4">
            <a:extLst>
              <a:ext uri="{FF2B5EF4-FFF2-40B4-BE49-F238E27FC236}">
                <a16:creationId xmlns:a16="http://schemas.microsoft.com/office/drawing/2014/main" id="{968CB950-5C04-46EB-97F8-55F3D8B4E14B}"/>
              </a:ext>
            </a:extLst>
          </p:cNvPr>
          <p:cNvGraphicFramePr>
            <a:graphicFrameLocks noGrp="1"/>
          </p:cNvGraphicFramePr>
          <p:nvPr>
            <p:ph idx="1"/>
            <p:extLst>
              <p:ext uri="{D42A27DB-BD31-4B8C-83A1-F6EECF244321}">
                <p14:modId xmlns:p14="http://schemas.microsoft.com/office/powerpoint/2010/main" val="1657362349"/>
              </p:ext>
            </p:extLst>
          </p:nvPr>
        </p:nvGraphicFramePr>
        <p:xfrm>
          <a:off x="446088" y="1371600"/>
          <a:ext cx="8504237" cy="4572002"/>
        </p:xfrm>
        <a:graphic>
          <a:graphicData uri="http://schemas.openxmlformats.org/drawingml/2006/table">
            <a:tbl>
              <a:tblPr/>
              <a:tblGrid>
                <a:gridCol w="1881187">
                  <a:extLst>
                    <a:ext uri="{9D8B030D-6E8A-4147-A177-3AD203B41FA5}">
                      <a16:colId xmlns:a16="http://schemas.microsoft.com/office/drawing/2014/main" val="20000"/>
                    </a:ext>
                  </a:extLst>
                </a:gridCol>
                <a:gridCol w="1793875">
                  <a:extLst>
                    <a:ext uri="{9D8B030D-6E8A-4147-A177-3AD203B41FA5}">
                      <a16:colId xmlns:a16="http://schemas.microsoft.com/office/drawing/2014/main" val="20001"/>
                    </a:ext>
                  </a:extLst>
                </a:gridCol>
                <a:gridCol w="4829175">
                  <a:extLst>
                    <a:ext uri="{9D8B030D-6E8A-4147-A177-3AD203B41FA5}">
                      <a16:colId xmlns:a16="http://schemas.microsoft.com/office/drawing/2014/main" val="20002"/>
                    </a:ext>
                  </a:extLst>
                </a:gridCol>
              </a:tblGrid>
              <a:tr h="6399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TSG Meeting &amp; location</a:t>
                      </a:r>
                    </a:p>
                  </a:txBody>
                  <a:tcPr marL="91430" marR="91430" marT="45655" marB="45655"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Tdoc number / hyperlink</a:t>
                      </a:r>
                    </a:p>
                  </a:txBody>
                  <a:tcPr marL="91430" marR="91430" marT="45655" marB="45655"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SA1 meeting(s) covered &amp; location</a:t>
                      </a:r>
                    </a:p>
                  </a:txBody>
                  <a:tcPr marL="91430" marR="91430" marT="45655" marB="45655"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00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SA#71 Gothenburg</a:t>
                      </a:r>
                    </a:p>
                  </a:txBody>
                  <a:tcPr marL="91443" marR="91443"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SP-160090</a:t>
                      </a:r>
                    </a:p>
                  </a:txBody>
                  <a:tcPr marL="91443" marR="91443"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rPr>
                        <a:t>SA1#73, Okinawa</a:t>
                      </a:r>
                    </a:p>
                  </a:txBody>
                  <a:tcPr marL="91443" marR="91443"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657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SA#72 Busan</a:t>
                      </a:r>
                    </a:p>
                  </a:txBody>
                  <a:tcPr marL="91443" marR="91443"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SP-160351</a:t>
                      </a:r>
                    </a:p>
                  </a:txBody>
                  <a:tcPr marL="91443" marR="91443"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SA1#74, Venice</a:t>
                      </a:r>
                    </a:p>
                  </a:txBody>
                  <a:tcPr marL="91443" marR="91443"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3"/>
                  </a:ext>
                </a:extLst>
              </a:tr>
              <a:tr h="6400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SA#73 New Orleans</a:t>
                      </a:r>
                    </a:p>
                  </a:txBody>
                  <a:tcPr marL="91443" marR="91443"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SP-160538</a:t>
                      </a:r>
                    </a:p>
                  </a:txBody>
                  <a:tcPr marL="91443" marR="91443"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SA1#75, San Francisco</a:t>
                      </a:r>
                    </a:p>
                  </a:txBody>
                  <a:tcPr marL="91443" marR="91443"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657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SA#74 Vienna</a:t>
                      </a:r>
                    </a:p>
                  </a:txBody>
                  <a:tcPr marL="91443" marR="91443"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SP-160886</a:t>
                      </a:r>
                    </a:p>
                  </a:txBody>
                  <a:tcPr marL="91443" marR="91443"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SA1#76, Tenerife</a:t>
                      </a:r>
                    </a:p>
                  </a:txBody>
                  <a:tcPr marL="91443" marR="91443"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5"/>
                  </a:ext>
                </a:extLst>
              </a:tr>
              <a:tr h="6400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SA#75 Dubrovnik</a:t>
                      </a:r>
                    </a:p>
                  </a:txBody>
                  <a:tcPr marL="91443" marR="91443"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SP-170213</a:t>
                      </a:r>
                    </a:p>
                  </a:txBody>
                  <a:tcPr marL="91443" marR="91443"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SA1#76bis, Spokane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SA1#77, Jeju</a:t>
                      </a:r>
                    </a:p>
                  </a:txBody>
                  <a:tcPr marL="91443" marR="91443"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400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SA#76 West Palm Springs</a:t>
                      </a:r>
                    </a:p>
                  </a:txBody>
                  <a:tcPr marL="91443" marR="91443"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SP-170436</a:t>
                      </a:r>
                    </a:p>
                  </a:txBody>
                  <a:tcPr marL="91443" marR="91443"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rPr>
                        <a:t>SA1#78, Porto</a:t>
                      </a:r>
                    </a:p>
                  </a:txBody>
                  <a:tcPr marL="91443" marR="91443"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7"/>
                  </a:ext>
                </a:extLst>
              </a:tr>
              <a:tr h="6400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rPr>
                        <a:t>SA#77 Sapporo</a:t>
                      </a:r>
                    </a:p>
                  </a:txBody>
                  <a:tcPr marL="91443" marR="91443"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rPr>
                        <a:t>SP-170688</a:t>
                      </a:r>
                    </a:p>
                  </a:txBody>
                  <a:tcPr marL="91443" marR="91443"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rPr>
                        <a:t>SA1#79, Guilin</a:t>
                      </a:r>
                    </a:p>
                  </a:txBody>
                  <a:tcPr marL="91443" marR="91443"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0365700"/>
                  </a:ext>
                </a:extLst>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7BD56F2E-2F11-448D-87E2-E775EC7BC052}"/>
              </a:ext>
            </a:extLst>
          </p:cNvPr>
          <p:cNvSpPr>
            <a:spLocks noGrp="1"/>
          </p:cNvSpPr>
          <p:nvPr>
            <p:ph type="title"/>
          </p:nvPr>
        </p:nvSpPr>
        <p:spPr>
          <a:xfrm>
            <a:off x="457200" y="2433638"/>
            <a:ext cx="8228013" cy="2178050"/>
          </a:xfrm>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altLang="nl-NL">
                <a:ea typeface="ＭＳ Ｐゴシック" panose="020B0600070205080204" pitchFamily="34" charset="-128"/>
              </a:rPr>
              <a:t>Work Summary:</a:t>
            </a:r>
            <a:br>
              <a:rPr lang="en-GB" altLang="nl-NL">
                <a:ea typeface="ＭＳ Ｐゴシック" panose="020B0600070205080204" pitchFamily="34" charset="-128"/>
              </a:rPr>
            </a:br>
            <a:r>
              <a:rPr lang="en-GB" altLang="nl-NL">
                <a:ea typeface="ＭＳ Ｐゴシック" panose="020B0600070205080204" pitchFamily="34" charset="-128"/>
              </a:rPr>
              <a:t>Rel-15 and earlier corrections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D1B019C1-C1DD-4492-9ACD-08D514DC1E35}"/>
              </a:ext>
            </a:extLst>
          </p:cNvPr>
          <p:cNvSpPr>
            <a:spLocks noGrp="1"/>
          </p:cNvSpPr>
          <p:nvPr>
            <p:ph type="title"/>
          </p:nvPr>
        </p:nvSpPr>
        <p:spPr/>
        <p:txBody>
          <a:bodyPr/>
          <a:lstStyle/>
          <a:p>
            <a:r>
              <a:rPr lang="en-GB" altLang="nl-NL">
                <a:ea typeface="ＭＳ Ｐゴシック" panose="020B0600070205080204" pitchFamily="34" charset="-128"/>
              </a:rPr>
              <a:t>Rel-14 corrections</a:t>
            </a:r>
          </a:p>
        </p:txBody>
      </p:sp>
      <p:graphicFrame>
        <p:nvGraphicFramePr>
          <p:cNvPr id="5" name="Content Placeholder 2">
            <a:extLst>
              <a:ext uri="{FF2B5EF4-FFF2-40B4-BE49-F238E27FC236}">
                <a16:creationId xmlns:a16="http://schemas.microsoft.com/office/drawing/2014/main" id="{32F5D96B-E56D-4899-B70C-0BDBFFCF785B}"/>
              </a:ext>
            </a:extLst>
          </p:cNvPr>
          <p:cNvGraphicFramePr>
            <a:graphicFrameLocks noGrp="1"/>
          </p:cNvGraphicFramePr>
          <p:nvPr>
            <p:extLst>
              <p:ext uri="{D42A27DB-BD31-4B8C-83A1-F6EECF244321}">
                <p14:modId xmlns:p14="http://schemas.microsoft.com/office/powerpoint/2010/main" val="1263693795"/>
              </p:ext>
            </p:extLst>
          </p:nvPr>
        </p:nvGraphicFramePr>
        <p:xfrm>
          <a:off x="261938" y="1612901"/>
          <a:ext cx="8659812" cy="1653294"/>
        </p:xfrm>
        <a:graphic>
          <a:graphicData uri="http://schemas.openxmlformats.org/drawingml/2006/table">
            <a:tbl>
              <a:tblPr/>
              <a:tblGrid>
                <a:gridCol w="893762">
                  <a:extLst>
                    <a:ext uri="{9D8B030D-6E8A-4147-A177-3AD203B41FA5}">
                      <a16:colId xmlns:a16="http://schemas.microsoft.com/office/drawing/2014/main" val="20000"/>
                    </a:ext>
                  </a:extLst>
                </a:gridCol>
                <a:gridCol w="906463">
                  <a:extLst>
                    <a:ext uri="{9D8B030D-6E8A-4147-A177-3AD203B41FA5}">
                      <a16:colId xmlns:a16="http://schemas.microsoft.com/office/drawing/2014/main" val="20001"/>
                    </a:ext>
                  </a:extLst>
                </a:gridCol>
                <a:gridCol w="4929187">
                  <a:extLst>
                    <a:ext uri="{9D8B030D-6E8A-4147-A177-3AD203B41FA5}">
                      <a16:colId xmlns:a16="http://schemas.microsoft.com/office/drawing/2014/main" val="20002"/>
                    </a:ext>
                  </a:extLst>
                </a:gridCol>
                <a:gridCol w="681038">
                  <a:extLst>
                    <a:ext uri="{9D8B030D-6E8A-4147-A177-3AD203B41FA5}">
                      <a16:colId xmlns:a16="http://schemas.microsoft.com/office/drawing/2014/main" val="20003"/>
                    </a:ext>
                  </a:extLst>
                </a:gridCol>
                <a:gridCol w="649287">
                  <a:extLst>
                    <a:ext uri="{9D8B030D-6E8A-4147-A177-3AD203B41FA5}">
                      <a16:colId xmlns:a16="http://schemas.microsoft.com/office/drawing/2014/main" val="20004"/>
                    </a:ext>
                  </a:extLst>
                </a:gridCol>
                <a:gridCol w="600075">
                  <a:extLst>
                    <a:ext uri="{9D8B030D-6E8A-4147-A177-3AD203B41FA5}">
                      <a16:colId xmlns:a16="http://schemas.microsoft.com/office/drawing/2014/main" val="20005"/>
                    </a:ext>
                  </a:extLst>
                </a:gridCol>
              </a:tblGrid>
              <a:tr h="252828">
                <a:tc gridSpan="6">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rPr>
                        <a:t>SEW2: Agenda item 14A Agreed CRs:</a:t>
                      </a:r>
                    </a:p>
                  </a:txBody>
                  <a:tcPr marL="68584" marR="68584"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280844">
                <a:tc row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1" i="0" u="none" strike="noStrike" cap="none" normalizeH="0" baseline="0" dirty="0">
                          <a:ln>
                            <a:noFill/>
                          </a:ln>
                          <a:solidFill>
                            <a:srgbClr val="4F6228"/>
                          </a:solidFill>
                          <a:effectLst/>
                          <a:latin typeface="Calibri" pitchFamily="34" charset="0"/>
                          <a:ea typeface="ＭＳ Ｐゴシック" pitchFamily="34" charset="-128"/>
                        </a:rPr>
                        <a:t>SP-170983</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76" marB="45676"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S1-174022</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Support of Emergency sessions over WLAN</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22.101</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0538r2</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Rel-14</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r h="280844">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S1-174023</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Support of Emergency sessions over WLAN</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22.101</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0541r-</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Rel-15</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54695">
                <a:tc vMerge="1">
                  <a:txBody>
                    <a:bodyPr/>
                    <a:lstStyle/>
                    <a:p>
                      <a:endParaRPr lang="en-GB"/>
                    </a:p>
                  </a:txBody>
                  <a:tcPr>
                    <a:lnT w="12700" cap="flat" cmpd="sng" algn="ctr">
                      <a:solidFill>
                        <a:srgbClr val="9BBB59"/>
                      </a:solidFill>
                      <a:prstDash val="solid"/>
                      <a:round/>
                      <a:headEnd type="none" w="med" len="med"/>
                      <a:tailEnd type="none" w="med" len="med"/>
                    </a:lnT>
                  </a:tcPr>
                </a:tc>
                <a:tc gridSpan="5">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sng" strike="noStrike" cap="none" normalizeH="0" baseline="0" dirty="0">
                          <a:ln>
                            <a:noFill/>
                          </a:ln>
                          <a:solidFill>
                            <a:srgbClr val="4F6228"/>
                          </a:solidFill>
                          <a:effectLst/>
                          <a:latin typeface="Calibri" pitchFamily="34" charset="0"/>
                          <a:ea typeface="ＭＳ Ｐゴシック" pitchFamily="34" charset="-128"/>
                        </a:rPr>
                        <a:t>Remarks:</a:t>
                      </a:r>
                    </a:p>
                    <a:p>
                      <a:pPr marL="87313" marR="0" lvl="0" indent="-87313" algn="l" defTabSz="914400" rtl="0" eaLnBrk="1" fontAlgn="base" latinLnBrk="0" hangingPunct="1">
                        <a:lnSpc>
                          <a:spcPct val="100000"/>
                        </a:lnSpc>
                        <a:spcBef>
                          <a:spcPts val="300"/>
                        </a:spcBef>
                        <a:spcAft>
                          <a:spcPts val="300"/>
                        </a:spcAft>
                        <a:buClrTx/>
                        <a:buSzTx/>
                        <a:buFont typeface="Arial" pitchFamily="34" charset="0"/>
                        <a:buChar char="•"/>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22.101CR0538 and mirror clarify where emergency call numbers received via WLAN can be used. This to align with TS 24.302</a:t>
                      </a:r>
                    </a:p>
                  </a:txBody>
                  <a:tcPr marL="45720" marR="45720" marT="45679" marB="45679" horzOverflow="overflow">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6"/>
                  </a:ext>
                </a:extLst>
              </a:tr>
            </a:tbl>
          </a:graphicData>
        </a:graphic>
      </p:graphicFrame>
      <p:graphicFrame>
        <p:nvGraphicFramePr>
          <p:cNvPr id="4" name="Content Placeholder 2">
            <a:extLst>
              <a:ext uri="{FF2B5EF4-FFF2-40B4-BE49-F238E27FC236}">
                <a16:creationId xmlns:a16="http://schemas.microsoft.com/office/drawing/2014/main" id="{D2C8FE1F-6ECC-4F75-90EC-54332B5A3CB0}"/>
              </a:ext>
            </a:extLst>
          </p:cNvPr>
          <p:cNvGraphicFramePr>
            <a:graphicFrameLocks noGrp="1"/>
          </p:cNvGraphicFramePr>
          <p:nvPr>
            <p:extLst>
              <p:ext uri="{D42A27DB-BD31-4B8C-83A1-F6EECF244321}">
                <p14:modId xmlns:p14="http://schemas.microsoft.com/office/powerpoint/2010/main" val="1057393918"/>
              </p:ext>
            </p:extLst>
          </p:nvPr>
        </p:nvGraphicFramePr>
        <p:xfrm>
          <a:off x="261938" y="3429001"/>
          <a:ext cx="8659812" cy="1439934"/>
        </p:xfrm>
        <a:graphic>
          <a:graphicData uri="http://schemas.openxmlformats.org/drawingml/2006/table">
            <a:tbl>
              <a:tblPr/>
              <a:tblGrid>
                <a:gridCol w="893762">
                  <a:extLst>
                    <a:ext uri="{9D8B030D-6E8A-4147-A177-3AD203B41FA5}">
                      <a16:colId xmlns:a16="http://schemas.microsoft.com/office/drawing/2014/main" val="20000"/>
                    </a:ext>
                  </a:extLst>
                </a:gridCol>
                <a:gridCol w="906463">
                  <a:extLst>
                    <a:ext uri="{9D8B030D-6E8A-4147-A177-3AD203B41FA5}">
                      <a16:colId xmlns:a16="http://schemas.microsoft.com/office/drawing/2014/main" val="20001"/>
                    </a:ext>
                  </a:extLst>
                </a:gridCol>
                <a:gridCol w="4929187">
                  <a:extLst>
                    <a:ext uri="{9D8B030D-6E8A-4147-A177-3AD203B41FA5}">
                      <a16:colId xmlns:a16="http://schemas.microsoft.com/office/drawing/2014/main" val="20002"/>
                    </a:ext>
                  </a:extLst>
                </a:gridCol>
                <a:gridCol w="681038">
                  <a:extLst>
                    <a:ext uri="{9D8B030D-6E8A-4147-A177-3AD203B41FA5}">
                      <a16:colId xmlns:a16="http://schemas.microsoft.com/office/drawing/2014/main" val="20003"/>
                    </a:ext>
                  </a:extLst>
                </a:gridCol>
                <a:gridCol w="649287">
                  <a:extLst>
                    <a:ext uri="{9D8B030D-6E8A-4147-A177-3AD203B41FA5}">
                      <a16:colId xmlns:a16="http://schemas.microsoft.com/office/drawing/2014/main" val="20004"/>
                    </a:ext>
                  </a:extLst>
                </a:gridCol>
                <a:gridCol w="600075">
                  <a:extLst>
                    <a:ext uri="{9D8B030D-6E8A-4147-A177-3AD203B41FA5}">
                      <a16:colId xmlns:a16="http://schemas.microsoft.com/office/drawing/2014/main" val="20005"/>
                    </a:ext>
                  </a:extLst>
                </a:gridCol>
              </a:tblGrid>
              <a:tr h="228334">
                <a:tc gridSpan="6">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dirty="0" err="1">
                          <a:ln>
                            <a:noFill/>
                          </a:ln>
                          <a:solidFill>
                            <a:srgbClr val="4F6228"/>
                          </a:solidFill>
                          <a:effectLst/>
                          <a:latin typeface="Calibri" pitchFamily="34" charset="0"/>
                          <a:ea typeface="ＭＳ Ｐゴシック" pitchFamily="34" charset="-128"/>
                        </a:rPr>
                        <a:t>MCVideo</a:t>
                      </a: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rPr>
                        <a:t> + TEI15: Agenda item 14A Agreed CRs:</a:t>
                      </a:r>
                    </a:p>
                  </a:txBody>
                  <a:tcPr marL="68584" marR="68584"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253636">
                <a:tc row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1" i="0" u="none" strike="noStrike" cap="none" normalizeH="0" baseline="0" dirty="0">
                          <a:ln>
                            <a:noFill/>
                          </a:ln>
                          <a:solidFill>
                            <a:srgbClr val="4F6228"/>
                          </a:solidFill>
                          <a:effectLst/>
                          <a:latin typeface="Calibri" pitchFamily="34" charset="0"/>
                          <a:ea typeface="ＭＳ Ｐゴシック" pitchFamily="34" charset="-128"/>
                        </a:rPr>
                        <a:t>SP-170984</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76" marB="45676"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S1-174545</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Clarification of </a:t>
                      </a:r>
                      <a:r>
                        <a:rPr kumimoji="0" lang="en-US" altLang="nl-NL" sz="1400" b="0" i="0" u="none" strike="noStrike" cap="none" normalizeH="0" baseline="0" dirty="0" err="1">
                          <a:ln>
                            <a:noFill/>
                          </a:ln>
                          <a:solidFill>
                            <a:srgbClr val="4F6228"/>
                          </a:solidFill>
                          <a:effectLst/>
                          <a:latin typeface="Calibri" pitchFamily="34" charset="0"/>
                          <a:ea typeface="ＭＳ Ｐゴシック" pitchFamily="34" charset="-128"/>
                        </a:rPr>
                        <a:t>MCVideo</a:t>
                      </a: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 push blacklist and whitelist feature</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22.281</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0015r1</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Rel-14</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r h="253636">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S1-174546</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dirty="0" err="1">
                          <a:ln>
                            <a:noFill/>
                          </a:ln>
                          <a:solidFill>
                            <a:srgbClr val="4F6228"/>
                          </a:solidFill>
                          <a:effectLst/>
                          <a:latin typeface="Calibri" pitchFamily="34" charset="0"/>
                          <a:ea typeface="ＭＳ Ｐゴシック" pitchFamily="34" charset="-128"/>
                        </a:rPr>
                        <a:t>MCVideo</a:t>
                      </a: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 push text correction</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22.281</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0018r1</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Rel-15</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71401">
                <a:tc vMerge="1">
                  <a:txBody>
                    <a:bodyPr/>
                    <a:lstStyle/>
                    <a:p>
                      <a:endParaRPr lang="en-GB"/>
                    </a:p>
                  </a:txBody>
                  <a:tcPr>
                    <a:lnT w="12700" cap="flat" cmpd="sng" algn="ctr">
                      <a:solidFill>
                        <a:srgbClr val="9BBB59"/>
                      </a:solidFill>
                      <a:prstDash val="solid"/>
                      <a:round/>
                      <a:headEnd type="none" w="med" len="med"/>
                      <a:tailEnd type="none" w="med" len="med"/>
                    </a:lnT>
                  </a:tcPr>
                </a:tc>
                <a:tc gridSpan="5">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sng" strike="noStrike" cap="none" normalizeH="0" baseline="0" dirty="0">
                          <a:ln>
                            <a:noFill/>
                          </a:ln>
                          <a:solidFill>
                            <a:srgbClr val="4F6228"/>
                          </a:solidFill>
                          <a:effectLst/>
                          <a:latin typeface="Calibri" pitchFamily="34" charset="0"/>
                          <a:ea typeface="ＭＳ Ｐゴシック" pitchFamily="34" charset="-128"/>
                        </a:rPr>
                        <a:t>Remarks:</a:t>
                      </a:r>
                    </a:p>
                    <a:p>
                      <a:pPr marL="87313" marR="0" lvl="0" indent="-87313" algn="l" defTabSz="914400" rtl="0" eaLnBrk="1" fontAlgn="base" latinLnBrk="0" hangingPunct="1">
                        <a:lnSpc>
                          <a:spcPct val="100000"/>
                        </a:lnSpc>
                        <a:spcBef>
                          <a:spcPts val="300"/>
                        </a:spcBef>
                        <a:spcAft>
                          <a:spcPts val="300"/>
                        </a:spcAft>
                        <a:buClrTx/>
                        <a:buSzTx/>
                        <a:buFont typeface="Arial" pitchFamily="34" charset="0"/>
                        <a:buChar char="•"/>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These two CRs correct implementation issues with an earlier approved Rel-14 CR.</a:t>
                      </a:r>
                    </a:p>
                  </a:txBody>
                  <a:tcPr marL="45720" marR="45720" marT="45679" marB="45679" horzOverflow="overflow">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6"/>
                  </a:ext>
                </a:extLst>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EEE6A204-4330-4D2A-B05B-99AF7471AA89}"/>
              </a:ext>
            </a:extLst>
          </p:cNvPr>
          <p:cNvSpPr>
            <a:spLocks noGrp="1"/>
          </p:cNvSpPr>
          <p:nvPr>
            <p:ph type="title"/>
          </p:nvPr>
        </p:nvSpPr>
        <p:spPr/>
        <p:txBody>
          <a:bodyPr/>
          <a:lstStyle/>
          <a:p>
            <a:r>
              <a:rPr lang="en-GB" altLang="nl-NL" dirty="0">
                <a:ea typeface="ＭＳ Ｐゴシック" panose="020B0600070205080204" pitchFamily="34" charset="-128"/>
              </a:rPr>
              <a:t>Rel-15: </a:t>
            </a:r>
            <a:r>
              <a:rPr lang="en-GB" altLang="nl-NL" dirty="0" err="1">
                <a:ea typeface="ＭＳ Ｐゴシック" panose="020B0600070205080204" pitchFamily="34" charset="-128"/>
              </a:rPr>
              <a:t>MCOver</a:t>
            </a:r>
            <a:endParaRPr lang="en-GB" altLang="nl-NL" dirty="0">
              <a:ea typeface="ＭＳ Ｐゴシック" panose="020B0600070205080204" pitchFamily="34" charset="-128"/>
            </a:endParaRPr>
          </a:p>
        </p:txBody>
      </p:sp>
      <p:graphicFrame>
        <p:nvGraphicFramePr>
          <p:cNvPr id="5" name="Content Placeholder 2">
            <a:extLst>
              <a:ext uri="{FF2B5EF4-FFF2-40B4-BE49-F238E27FC236}">
                <a16:creationId xmlns:a16="http://schemas.microsoft.com/office/drawing/2014/main" id="{F7512AB3-4AC6-4104-B0A0-BFF6C5827EE8}"/>
              </a:ext>
            </a:extLst>
          </p:cNvPr>
          <p:cNvGraphicFramePr>
            <a:graphicFrameLocks noGrp="1"/>
          </p:cNvGraphicFramePr>
          <p:nvPr>
            <p:extLst>
              <p:ext uri="{D42A27DB-BD31-4B8C-83A1-F6EECF244321}">
                <p14:modId xmlns:p14="http://schemas.microsoft.com/office/powerpoint/2010/main" val="3776968070"/>
              </p:ext>
            </p:extLst>
          </p:nvPr>
        </p:nvGraphicFramePr>
        <p:xfrm>
          <a:off x="238125" y="1362075"/>
          <a:ext cx="8662988" cy="887413"/>
        </p:xfrm>
        <a:graphic>
          <a:graphicData uri="http://schemas.openxmlformats.org/drawingml/2006/table">
            <a:tbl>
              <a:tblPr/>
              <a:tblGrid>
                <a:gridCol w="3138488">
                  <a:extLst>
                    <a:ext uri="{9D8B030D-6E8A-4147-A177-3AD203B41FA5}">
                      <a16:colId xmlns:a16="http://schemas.microsoft.com/office/drawing/2014/main" val="20000"/>
                    </a:ext>
                  </a:extLst>
                </a:gridCol>
                <a:gridCol w="1700212">
                  <a:extLst>
                    <a:ext uri="{9D8B030D-6E8A-4147-A177-3AD203B41FA5}">
                      <a16:colId xmlns:a16="http://schemas.microsoft.com/office/drawing/2014/main" val="20001"/>
                    </a:ext>
                  </a:extLst>
                </a:gridCol>
                <a:gridCol w="827088">
                  <a:extLst>
                    <a:ext uri="{9D8B030D-6E8A-4147-A177-3AD203B41FA5}">
                      <a16:colId xmlns:a16="http://schemas.microsoft.com/office/drawing/2014/main" val="20002"/>
                    </a:ext>
                  </a:extLst>
                </a:gridCol>
                <a:gridCol w="828675">
                  <a:extLst>
                    <a:ext uri="{9D8B030D-6E8A-4147-A177-3AD203B41FA5}">
                      <a16:colId xmlns:a16="http://schemas.microsoft.com/office/drawing/2014/main" val="20003"/>
                    </a:ext>
                  </a:extLst>
                </a:gridCol>
                <a:gridCol w="2168525">
                  <a:extLst>
                    <a:ext uri="{9D8B030D-6E8A-4147-A177-3AD203B41FA5}">
                      <a16:colId xmlns:a16="http://schemas.microsoft.com/office/drawing/2014/main" val="20004"/>
                    </a:ext>
                  </a:extLst>
                </a:gridCol>
              </a:tblGrid>
              <a:tr h="3349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Work Item</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Target Completion</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dirty="0">
                          <a:ln>
                            <a:noFill/>
                          </a:ln>
                          <a:solidFill>
                            <a:srgbClr val="FF0000"/>
                          </a:solidFill>
                          <a:effectLst/>
                          <a:latin typeface="Calibri" pitchFamily="34" charset="0"/>
                          <a:ea typeface="ＭＳ Ｐゴシック" pitchFamily="34" charset="-128"/>
                        </a:rPr>
                        <a:t>12/2017</a:t>
                      </a:r>
                      <a:endParaRPr kumimoji="0" lang="en-GB" altLang="nl-NL" sz="1600" b="1" i="0" u="none" strike="noStrike" cap="none" normalizeH="0" baseline="0" dirty="0">
                        <a:ln>
                          <a:noFill/>
                        </a:ln>
                        <a:solidFill>
                          <a:srgbClr val="FF0000"/>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dirty="0">
                          <a:ln>
                            <a:noFill/>
                          </a:ln>
                          <a:solidFill>
                            <a:srgbClr val="4F6228"/>
                          </a:solidFill>
                          <a:effectLst/>
                          <a:latin typeface="Calibri" pitchFamily="34" charset="0"/>
                          <a:ea typeface="ＭＳ Ｐゴシック" pitchFamily="34" charset="-128"/>
                        </a:rPr>
                        <a:t>09/2017</a:t>
                      </a:r>
                      <a:endPar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SA1 Status</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5245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Removal of 'over LTE' limitation from Mission Critical Specifications</a:t>
                      </a:r>
                      <a:endParaRPr kumimoji="0" lang="en-GB" altLang="nl-NL" sz="1400" b="1" i="0" u="none" strike="noStrike" cap="none" normalizeH="0" baseline="0" dirty="0">
                        <a:ln>
                          <a:noFill/>
                        </a:ln>
                        <a:solidFill>
                          <a:srgbClr val="4F6228"/>
                        </a:solidFill>
                        <a:effectLst/>
                        <a:latin typeface="Century Gothic" pitchFamily="34" charset="0"/>
                        <a:ea typeface="ＭＳ Ｐゴシック" pitchFamily="34" charset="-128"/>
                      </a:endParaRPr>
                    </a:p>
                  </a:txBody>
                  <a:tcPr marL="45734" marR="45734" marT="45551" marB="45551"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kern="1200" cap="none" normalizeH="0" baseline="0" dirty="0">
                          <a:ln>
                            <a:noFill/>
                          </a:ln>
                          <a:solidFill>
                            <a:srgbClr val="4F6228"/>
                          </a:solidFill>
                          <a:effectLst/>
                          <a:latin typeface="Calibri" pitchFamily="34" charset="0"/>
                          <a:ea typeface="ＭＳ Ｐゴシック" pitchFamily="34" charset="-128"/>
                          <a:cs typeface="+mn-cs"/>
                          <a:sym typeface="Wingdings" pitchFamily="2" charset="2"/>
                        </a:rPr>
                        <a:t>SA#78 (12/2017)</a:t>
                      </a:r>
                      <a:endParaRPr kumimoji="0" lang="en-GB" altLang="nl-NL" sz="1400" b="0" i="0" u="none" strike="noStrike" kern="1200" cap="none" normalizeH="0" baseline="0" dirty="0">
                        <a:ln>
                          <a:noFill/>
                        </a:ln>
                        <a:solidFill>
                          <a:srgbClr val="4F6228"/>
                        </a:solidFill>
                        <a:effectLst/>
                        <a:latin typeface="Calibri" pitchFamily="34" charset="0"/>
                        <a:ea typeface="ＭＳ Ｐゴシック" pitchFamily="34" charset="-128"/>
                        <a:cs typeface="+mn-cs"/>
                      </a:endParaRP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100%</a:t>
                      </a: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a:t>
                      </a: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Completed 11/2017 [SA1]</a:t>
                      </a:r>
                    </a:p>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New WID </a:t>
                      </a: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2" name="Table 1">
            <a:extLst>
              <a:ext uri="{FF2B5EF4-FFF2-40B4-BE49-F238E27FC236}">
                <a16:creationId xmlns:a16="http://schemas.microsoft.com/office/drawing/2014/main" id="{0404848E-54C4-45EA-B7A1-33B610BE098B}"/>
              </a:ext>
            </a:extLst>
          </p:cNvPr>
          <p:cNvGraphicFramePr>
            <a:graphicFrameLocks noGrp="1"/>
          </p:cNvGraphicFramePr>
          <p:nvPr>
            <p:extLst>
              <p:ext uri="{D42A27DB-BD31-4B8C-83A1-F6EECF244321}">
                <p14:modId xmlns:p14="http://schemas.microsoft.com/office/powerpoint/2010/main" val="4121050887"/>
              </p:ext>
            </p:extLst>
          </p:nvPr>
        </p:nvGraphicFramePr>
        <p:xfrm>
          <a:off x="238125" y="2246313"/>
          <a:ext cx="8661400" cy="317503"/>
        </p:xfrm>
        <a:graphic>
          <a:graphicData uri="http://schemas.openxmlformats.org/drawingml/2006/table">
            <a:tbl>
              <a:tblPr/>
              <a:tblGrid>
                <a:gridCol w="8661400">
                  <a:extLst>
                    <a:ext uri="{9D8B030D-6E8A-4147-A177-3AD203B41FA5}">
                      <a16:colId xmlns:a16="http://schemas.microsoft.com/office/drawing/2014/main" val="20000"/>
                    </a:ext>
                  </a:extLst>
                </a:gridCol>
              </a:tblGrid>
              <a:tr h="317500">
                <a:tc>
                  <a:txBody>
                    <a:bodyPr/>
                    <a:lstStyle>
                      <a:lvl1pPr>
                        <a:spcBef>
                          <a:spcPct val="20000"/>
                        </a:spcBef>
                        <a:defRPr sz="2400">
                          <a:solidFill>
                            <a:schemeClr val="tx1"/>
                          </a:solidFill>
                          <a:latin typeface="Calibri" pitchFamily="34" charset="0"/>
                          <a:ea typeface="ＭＳ Ｐゴシック" pitchFamily="34" charset="-128"/>
                        </a:defRPr>
                      </a:lvl1pPr>
                      <a:lvl2pPr marL="742950" indent="-285750">
                        <a:spcBef>
                          <a:spcPct val="20000"/>
                        </a:spcBef>
                        <a:buClr>
                          <a:srgbClr val="C00000"/>
                        </a:buClr>
                        <a:buFont typeface="Arial" charset="0"/>
                        <a:defRPr sz="2000">
                          <a:solidFill>
                            <a:schemeClr val="tx1"/>
                          </a:solidFill>
                          <a:latin typeface="Calibri" pitchFamily="34" charset="0"/>
                          <a:ea typeface="ＭＳ Ｐゴシック" pitchFamily="34" charset="-128"/>
                        </a:defRPr>
                      </a:lvl2pPr>
                      <a:lvl3pPr marL="1143000" indent="-228600">
                        <a:spcBef>
                          <a:spcPct val="20000"/>
                        </a:spcBef>
                        <a:buFont typeface="Arial" charset="0"/>
                        <a:defRPr>
                          <a:solidFill>
                            <a:schemeClr val="tx1"/>
                          </a:solidFill>
                          <a:latin typeface="Calibri" pitchFamily="34" charset="0"/>
                          <a:ea typeface="ＭＳ Ｐゴシック" pitchFamily="34" charset="-128"/>
                        </a:defRPr>
                      </a:lvl3pPr>
                      <a:lvl4pPr marL="1600200" indent="-228600">
                        <a:spcBef>
                          <a:spcPct val="20000"/>
                        </a:spcBef>
                        <a:buFont typeface="Arial" charset="0"/>
                        <a:defRPr>
                          <a:solidFill>
                            <a:schemeClr val="tx1"/>
                          </a:solidFill>
                          <a:latin typeface="Calibri" pitchFamily="34" charset="0"/>
                          <a:ea typeface="ＭＳ Ｐゴシック" pitchFamily="34" charset="-128"/>
                        </a:defRPr>
                      </a:lvl4pPr>
                      <a:lvl5pPr marL="2057400" indent="-228600">
                        <a:spcBef>
                          <a:spcPct val="20000"/>
                        </a:spcBef>
                        <a:buFont typeface="Arial" charset="0"/>
                        <a:defRPr sz="14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ea typeface="ＭＳ Ｐゴシック" pitchFamily="34" charset="-128"/>
                        </a:defRPr>
                      </a:lvl9p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rPr>
                        <a:t>Agenda item 18:</a:t>
                      </a:r>
                    </a:p>
                  </a:txBody>
                  <a:tcPr marL="45732" marR="45732" marT="45372" marB="45372"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7" name="Content Placeholder 2">
            <a:extLst>
              <a:ext uri="{FF2B5EF4-FFF2-40B4-BE49-F238E27FC236}">
                <a16:creationId xmlns:a16="http://schemas.microsoft.com/office/drawing/2014/main" id="{E8157C9A-CDF7-4138-8798-0CF3C4A78194}"/>
              </a:ext>
            </a:extLst>
          </p:cNvPr>
          <p:cNvGraphicFramePr>
            <a:graphicFrameLocks noGrp="1"/>
          </p:cNvGraphicFramePr>
          <p:nvPr>
            <p:extLst>
              <p:ext uri="{D42A27DB-BD31-4B8C-83A1-F6EECF244321}">
                <p14:modId xmlns:p14="http://schemas.microsoft.com/office/powerpoint/2010/main" val="106973514"/>
              </p:ext>
            </p:extLst>
          </p:nvPr>
        </p:nvGraphicFramePr>
        <p:xfrm>
          <a:off x="238125" y="4905611"/>
          <a:ext cx="8661400" cy="1107476"/>
        </p:xfrm>
        <a:graphic>
          <a:graphicData uri="http://schemas.openxmlformats.org/drawingml/2006/table">
            <a:tbl>
              <a:tblPr/>
              <a:tblGrid>
                <a:gridCol w="8661400">
                  <a:extLst>
                    <a:ext uri="{9D8B030D-6E8A-4147-A177-3AD203B41FA5}">
                      <a16:colId xmlns:a16="http://schemas.microsoft.com/office/drawing/2014/main" val="20000"/>
                    </a:ext>
                  </a:extLst>
                </a:gridCol>
              </a:tblGrid>
              <a:tr h="1107476">
                <a:tc>
                  <a:txBody>
                    <a:bodyPr/>
                    <a:lstStyle>
                      <a:lvl1pPr>
                        <a:spcBef>
                          <a:spcPct val="20000"/>
                        </a:spcBef>
                        <a:defRPr sz="2400">
                          <a:solidFill>
                            <a:schemeClr val="tx1"/>
                          </a:solidFill>
                          <a:latin typeface="Calibri" charset="0"/>
                          <a:ea typeface="ＭＳ Ｐゴシック" charset="-128"/>
                        </a:defRPr>
                      </a:lvl1pPr>
                      <a:lvl2pPr marL="742950" indent="-285750">
                        <a:spcBef>
                          <a:spcPct val="20000"/>
                        </a:spcBef>
                        <a:buClr>
                          <a:srgbClr val="C00000"/>
                        </a:buClr>
                        <a:buFont typeface="Arial" charset="0"/>
                        <a:defRPr sz="2000">
                          <a:solidFill>
                            <a:schemeClr val="tx1"/>
                          </a:solidFill>
                          <a:latin typeface="Calibri" charset="0"/>
                          <a:ea typeface="ＭＳ Ｐゴシック" charset="-128"/>
                        </a:defRPr>
                      </a:lvl2pPr>
                      <a:lvl3pPr marL="1143000" indent="-228600">
                        <a:spcBef>
                          <a:spcPct val="20000"/>
                        </a:spcBef>
                        <a:buFont typeface="Arial" charset="0"/>
                        <a:defRPr>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sz="1400">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sz="1400">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sz="1400">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sz="1400">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sz="1400">
                          <a:solidFill>
                            <a:schemeClr val="tx1"/>
                          </a:solidFill>
                          <a:latin typeface="Calibri" charset="0"/>
                          <a:ea typeface="ＭＳ Ｐゴシック" charset="-128"/>
                        </a:defRPr>
                      </a:lvl9p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0" u="sng" strike="noStrike" cap="none" normalizeH="0" baseline="0" dirty="0">
                          <a:ln>
                            <a:noFill/>
                          </a:ln>
                          <a:solidFill>
                            <a:srgbClr val="4F6228"/>
                          </a:solidFill>
                          <a:effectLst/>
                          <a:latin typeface="Calibri" charset="0"/>
                          <a:ea typeface="ＭＳ Ｐゴシック" charset="-128"/>
                        </a:rPr>
                        <a:t>Remarks:</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New WID for approval at this meeting in SP-170986 == S1-174482</a:t>
                      </a:r>
                      <a:endPar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endParaRPr>
                    </a:p>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0" u="sng" strike="noStrike" cap="none" normalizeH="0" baseline="0" dirty="0">
                          <a:ln>
                            <a:noFill/>
                          </a:ln>
                          <a:solidFill>
                            <a:srgbClr val="4F6228"/>
                          </a:solidFill>
                          <a:effectLst/>
                          <a:latin typeface="Calibri" charset="0"/>
                          <a:ea typeface="ＭＳ Ｐゴシック" charset="-128"/>
                        </a:rPr>
                        <a:t>Progress:</a:t>
                      </a:r>
                    </a:p>
                    <a:p>
                      <a:pPr marL="93663" marR="0" lvl="0" indent="-93663" algn="l" defTabSz="914400" rtl="0" eaLnBrk="1" fontAlgn="base" latinLnBrk="0" hangingPunct="1">
                        <a:lnSpc>
                          <a:spcPct val="93000"/>
                        </a:lnSpc>
                        <a:spcBef>
                          <a:spcPct val="15000"/>
                        </a:spcBef>
                        <a:spcAft>
                          <a:spcPct val="15000"/>
                        </a:spcAft>
                        <a:buClrTx/>
                        <a:buSzPct val="100000"/>
                        <a:buFont typeface="Arial" charset="0"/>
                        <a:buChar char="•"/>
                        <a:tabLst/>
                      </a:pPr>
                      <a:r>
                        <a:rPr kumimoji="0" lang="en-US" altLang="nl-NL" sz="1400" b="0" i="0" u="none" strike="noStrike" cap="none" normalizeH="0" baseline="0" dirty="0">
                          <a:ln>
                            <a:noFill/>
                          </a:ln>
                          <a:solidFill>
                            <a:srgbClr val="4F6228"/>
                          </a:solidFill>
                          <a:effectLst/>
                          <a:latin typeface="Calibri" charset="0"/>
                          <a:ea typeface="ＭＳ Ｐゴシック" charset="-128"/>
                        </a:rPr>
                        <a:t>Changes of titles to remove ‘over LTE’ limitation and updates of text in TS, other groups informed in LS (S1- 174542)</a:t>
                      </a:r>
                    </a:p>
                  </a:txBody>
                  <a:tcPr marL="45728" marR="45728" marT="45582" marB="45582"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9" name="Table 8">
            <a:extLst>
              <a:ext uri="{FF2B5EF4-FFF2-40B4-BE49-F238E27FC236}">
                <a16:creationId xmlns:a16="http://schemas.microsoft.com/office/drawing/2014/main" id="{3AF47AD1-204E-4C1A-BD25-1ECFA57FCCA8}"/>
              </a:ext>
            </a:extLst>
          </p:cNvPr>
          <p:cNvGraphicFramePr>
            <a:graphicFrameLocks noGrp="1"/>
          </p:cNvGraphicFramePr>
          <p:nvPr>
            <p:extLst>
              <p:ext uri="{D42A27DB-BD31-4B8C-83A1-F6EECF244321}">
                <p14:modId xmlns:p14="http://schemas.microsoft.com/office/powerpoint/2010/main" val="376239155"/>
              </p:ext>
            </p:extLst>
          </p:nvPr>
        </p:nvGraphicFramePr>
        <p:xfrm>
          <a:off x="238125" y="2560603"/>
          <a:ext cx="8661400" cy="2352766"/>
        </p:xfrm>
        <a:graphic>
          <a:graphicData uri="http://schemas.openxmlformats.org/drawingml/2006/table">
            <a:tbl>
              <a:tblPr/>
              <a:tblGrid>
                <a:gridCol w="884238">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gridCol w="4913312">
                  <a:extLst>
                    <a:ext uri="{9D8B030D-6E8A-4147-A177-3AD203B41FA5}">
                      <a16:colId xmlns:a16="http://schemas.microsoft.com/office/drawing/2014/main" val="20002"/>
                    </a:ext>
                  </a:extLst>
                </a:gridCol>
                <a:gridCol w="631825">
                  <a:extLst>
                    <a:ext uri="{9D8B030D-6E8A-4147-A177-3AD203B41FA5}">
                      <a16:colId xmlns:a16="http://schemas.microsoft.com/office/drawing/2014/main" val="20003"/>
                    </a:ext>
                  </a:extLst>
                </a:gridCol>
                <a:gridCol w="681038">
                  <a:extLst>
                    <a:ext uri="{9D8B030D-6E8A-4147-A177-3AD203B41FA5}">
                      <a16:colId xmlns:a16="http://schemas.microsoft.com/office/drawing/2014/main" val="20004"/>
                    </a:ext>
                  </a:extLst>
                </a:gridCol>
                <a:gridCol w="636587">
                  <a:extLst>
                    <a:ext uri="{9D8B030D-6E8A-4147-A177-3AD203B41FA5}">
                      <a16:colId xmlns:a16="http://schemas.microsoft.com/office/drawing/2014/main" val="20005"/>
                    </a:ext>
                  </a:extLst>
                </a:gridCol>
              </a:tblGrid>
              <a:tr h="304698">
                <a:tc rowSpan="7">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1" i="0" u="none" strike="noStrike" cap="none" normalizeH="0" baseline="0" dirty="0">
                          <a:ln>
                            <a:noFill/>
                          </a:ln>
                          <a:solidFill>
                            <a:srgbClr val="4F6228"/>
                          </a:solidFill>
                          <a:effectLst/>
                          <a:latin typeface="Calibri" pitchFamily="34" charset="0"/>
                          <a:ea typeface="ＭＳ Ｐゴシック" pitchFamily="34" charset="-128"/>
                        </a:rPr>
                        <a:t>SP-170985 </a:t>
                      </a:r>
                    </a:p>
                  </a:txBody>
                  <a:tcPr marL="45728" marR="45728" marT="45618" marB="456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S1-174039</a:t>
                      </a:r>
                    </a:p>
                  </a:txBody>
                  <a:tcPr marL="45720" marR="45720" marT="45705" marB="45705"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Removing 'over LTE' from the title of the specification</a:t>
                      </a:r>
                      <a:endPar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20" marR="45720" marT="45705" marB="45705"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22.179</a:t>
                      </a:r>
                    </a:p>
                  </a:txBody>
                  <a:tcPr marL="45720" marR="45720" marT="45705" marB="45705"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0057r-</a:t>
                      </a:r>
                    </a:p>
                  </a:txBody>
                  <a:tcPr marL="45720" marR="45720" marT="45705" marB="45705"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Rel-15</a:t>
                      </a:r>
                    </a:p>
                  </a:txBody>
                  <a:tcPr marL="45720" marR="45720" marT="45705" marB="45705"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r h="304698">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S1-174040</a:t>
                      </a: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Removing 'over LTE' from the title of the specification</a:t>
                      </a:r>
                      <a:endPar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22.281</a:t>
                      </a: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0016r-</a:t>
                      </a: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Rel-15</a:t>
                      </a: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06285">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S1-174041</a:t>
                      </a: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Removing 'over LTE' from the title of the specification</a:t>
                      </a:r>
                      <a:endPar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22.282</a:t>
                      </a: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0016r-</a:t>
                      </a: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Rel-15</a:t>
                      </a: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3"/>
                  </a:ext>
                </a:extLst>
              </a:tr>
              <a:tr h="306285">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nl-NL" sz="1400" b="1" i="0" u="none" strike="noStrike" cap="none" normalizeH="0" baseline="0" dirty="0">
                        <a:ln>
                          <a:noFill/>
                        </a:ln>
                        <a:solidFill>
                          <a:srgbClr val="4F6228"/>
                        </a:solidFill>
                        <a:effectLst/>
                        <a:latin typeface="Calibri" pitchFamily="34" charset="0"/>
                        <a:ea typeface="ＭＳ Ｐゴシック" pitchFamily="34" charset="-128"/>
                      </a:endParaRPr>
                    </a:p>
                  </a:txBody>
                  <a:tcPr marL="45728" marR="45728" marT="45618" marB="456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S1-174042</a:t>
                      </a: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Updates to the wording in the specification to clarify that the requirements are applicable from LTE onwards</a:t>
                      </a:r>
                      <a:endPar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22.280</a:t>
                      </a: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0046r-</a:t>
                      </a: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Rel-15</a:t>
                      </a: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0000"/>
                      </a:schemeClr>
                    </a:solidFill>
                  </a:tcPr>
                </a:tc>
                <a:extLst>
                  <a:ext uri="{0D108BD9-81ED-4DB2-BD59-A6C34878D82A}">
                    <a16:rowId xmlns:a16="http://schemas.microsoft.com/office/drawing/2014/main" val="813255165"/>
                  </a:ext>
                </a:extLst>
              </a:tr>
              <a:tr h="306285">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nl-NL" sz="1400" b="1" i="0" u="none" strike="noStrike" cap="none" normalizeH="0" baseline="0" dirty="0">
                        <a:ln>
                          <a:noFill/>
                        </a:ln>
                        <a:solidFill>
                          <a:srgbClr val="4F6228"/>
                        </a:solidFill>
                        <a:effectLst/>
                        <a:latin typeface="Calibri" pitchFamily="34" charset="0"/>
                        <a:ea typeface="ＭＳ Ｐゴシック" pitchFamily="34" charset="-128"/>
                      </a:endParaRPr>
                    </a:p>
                  </a:txBody>
                  <a:tcPr marL="45728" marR="45728" marT="45618" marB="456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S1-174541</a:t>
                      </a: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Updates to the wording in the specification to clarify …</a:t>
                      </a:r>
                      <a:endPar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22.179</a:t>
                      </a: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0058r1</a:t>
                      </a: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Rel-15</a:t>
                      </a: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415076086"/>
                  </a:ext>
                </a:extLst>
              </a:tr>
              <a:tr h="306285">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nl-NL" sz="1400" b="1" i="0" u="none" strike="noStrike" cap="none" normalizeH="0" baseline="0" dirty="0">
                        <a:ln>
                          <a:noFill/>
                        </a:ln>
                        <a:solidFill>
                          <a:srgbClr val="4F6228"/>
                        </a:solidFill>
                        <a:effectLst/>
                        <a:latin typeface="Calibri" pitchFamily="34" charset="0"/>
                        <a:ea typeface="ＭＳ Ｐゴシック" pitchFamily="34" charset="-128"/>
                      </a:endParaRPr>
                    </a:p>
                  </a:txBody>
                  <a:tcPr marL="45728" marR="45728" marT="45618" marB="456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S1-174044</a:t>
                      </a: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Updates to the wording in the specification to clarify …</a:t>
                      </a:r>
                      <a:endPar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22.281</a:t>
                      </a: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0017r-</a:t>
                      </a: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Rel-15</a:t>
                      </a: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0000"/>
                      </a:schemeClr>
                    </a:solidFill>
                  </a:tcPr>
                </a:tc>
                <a:extLst>
                  <a:ext uri="{0D108BD9-81ED-4DB2-BD59-A6C34878D82A}">
                    <a16:rowId xmlns:a16="http://schemas.microsoft.com/office/drawing/2014/main" val="171964383"/>
                  </a:ext>
                </a:extLst>
              </a:tr>
              <a:tr h="306285">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nl-NL" sz="1400" b="1" i="0" u="none" strike="noStrike" cap="none" normalizeH="0" baseline="0" dirty="0">
                        <a:ln>
                          <a:noFill/>
                        </a:ln>
                        <a:solidFill>
                          <a:srgbClr val="4F6228"/>
                        </a:solidFill>
                        <a:effectLst/>
                        <a:latin typeface="Calibri" pitchFamily="34" charset="0"/>
                        <a:ea typeface="ＭＳ Ｐゴシック" pitchFamily="34" charset="-128"/>
                      </a:endParaRPr>
                    </a:p>
                  </a:txBody>
                  <a:tcPr marL="45728" marR="45728" marT="45618" marB="456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S1-174045</a:t>
                      </a: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Updates to the wording in the specification to clarify …</a:t>
                      </a:r>
                      <a:endPar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22.282</a:t>
                      </a: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0017r-</a:t>
                      </a: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Rel-15</a:t>
                      </a: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655099271"/>
                  </a:ext>
                </a:extLst>
              </a:tr>
            </a:tbl>
          </a:graphicData>
        </a:graphic>
      </p:graphicFrame>
    </p:spTree>
    <p:extLst>
      <p:ext uri="{BB962C8B-B14F-4D97-AF65-F5344CB8AC3E}">
        <p14:creationId xmlns:p14="http://schemas.microsoft.com/office/powerpoint/2010/main" val="97641222"/>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D1B019C1-C1DD-4492-9ACD-08D514DC1E35}"/>
              </a:ext>
            </a:extLst>
          </p:cNvPr>
          <p:cNvSpPr>
            <a:spLocks noGrp="1"/>
          </p:cNvSpPr>
          <p:nvPr>
            <p:ph type="title"/>
          </p:nvPr>
        </p:nvSpPr>
        <p:spPr/>
        <p:txBody>
          <a:bodyPr/>
          <a:lstStyle/>
          <a:p>
            <a:r>
              <a:rPr lang="en-GB" altLang="nl-NL" dirty="0">
                <a:ea typeface="ＭＳ Ｐゴシック" panose="020B0600070205080204" pitchFamily="34" charset="-128"/>
              </a:rPr>
              <a:t>Rel-15 corrections</a:t>
            </a:r>
          </a:p>
        </p:txBody>
      </p:sp>
      <p:graphicFrame>
        <p:nvGraphicFramePr>
          <p:cNvPr id="5" name="Content Placeholder 2">
            <a:extLst>
              <a:ext uri="{FF2B5EF4-FFF2-40B4-BE49-F238E27FC236}">
                <a16:creationId xmlns:a16="http://schemas.microsoft.com/office/drawing/2014/main" id="{32F5D96B-E56D-4899-B70C-0BDBFFCF785B}"/>
              </a:ext>
            </a:extLst>
          </p:cNvPr>
          <p:cNvGraphicFramePr>
            <a:graphicFrameLocks noGrp="1"/>
          </p:cNvGraphicFramePr>
          <p:nvPr>
            <p:extLst>
              <p:ext uri="{D42A27DB-BD31-4B8C-83A1-F6EECF244321}">
                <p14:modId xmlns:p14="http://schemas.microsoft.com/office/powerpoint/2010/main" val="1897864928"/>
              </p:ext>
            </p:extLst>
          </p:nvPr>
        </p:nvGraphicFramePr>
        <p:xfrm>
          <a:off x="261938" y="1612901"/>
          <a:ext cx="8659812" cy="2460932"/>
        </p:xfrm>
        <a:graphic>
          <a:graphicData uri="http://schemas.openxmlformats.org/drawingml/2006/table">
            <a:tbl>
              <a:tblPr/>
              <a:tblGrid>
                <a:gridCol w="893762">
                  <a:extLst>
                    <a:ext uri="{9D8B030D-6E8A-4147-A177-3AD203B41FA5}">
                      <a16:colId xmlns:a16="http://schemas.microsoft.com/office/drawing/2014/main" val="20000"/>
                    </a:ext>
                  </a:extLst>
                </a:gridCol>
                <a:gridCol w="906463">
                  <a:extLst>
                    <a:ext uri="{9D8B030D-6E8A-4147-A177-3AD203B41FA5}">
                      <a16:colId xmlns:a16="http://schemas.microsoft.com/office/drawing/2014/main" val="20001"/>
                    </a:ext>
                  </a:extLst>
                </a:gridCol>
                <a:gridCol w="4929187">
                  <a:extLst>
                    <a:ext uri="{9D8B030D-6E8A-4147-A177-3AD203B41FA5}">
                      <a16:colId xmlns:a16="http://schemas.microsoft.com/office/drawing/2014/main" val="20002"/>
                    </a:ext>
                  </a:extLst>
                </a:gridCol>
                <a:gridCol w="681038">
                  <a:extLst>
                    <a:ext uri="{9D8B030D-6E8A-4147-A177-3AD203B41FA5}">
                      <a16:colId xmlns:a16="http://schemas.microsoft.com/office/drawing/2014/main" val="20003"/>
                    </a:ext>
                  </a:extLst>
                </a:gridCol>
                <a:gridCol w="649287">
                  <a:extLst>
                    <a:ext uri="{9D8B030D-6E8A-4147-A177-3AD203B41FA5}">
                      <a16:colId xmlns:a16="http://schemas.microsoft.com/office/drawing/2014/main" val="20004"/>
                    </a:ext>
                  </a:extLst>
                </a:gridCol>
                <a:gridCol w="600075">
                  <a:extLst>
                    <a:ext uri="{9D8B030D-6E8A-4147-A177-3AD203B41FA5}">
                      <a16:colId xmlns:a16="http://schemas.microsoft.com/office/drawing/2014/main" val="20005"/>
                    </a:ext>
                  </a:extLst>
                </a:gridCol>
              </a:tblGrid>
              <a:tr h="252828">
                <a:tc gridSpan="6">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rPr>
                        <a:t>SMARTER: Agenda item 15A.1 Agreed CRs:</a:t>
                      </a:r>
                    </a:p>
                  </a:txBody>
                  <a:tcPr marL="68584" marR="68584"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280844">
                <a:tc rowSpan="4">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1" i="0" u="none" strike="noStrike" cap="none" normalizeH="0" baseline="0" dirty="0">
                          <a:ln>
                            <a:noFill/>
                          </a:ln>
                          <a:solidFill>
                            <a:srgbClr val="4F6228"/>
                          </a:solidFill>
                          <a:effectLst/>
                          <a:latin typeface="Calibri" pitchFamily="34" charset="0"/>
                          <a:ea typeface="ＭＳ Ｐゴシック" pitchFamily="34" charset="-128"/>
                        </a:rPr>
                        <a:t>SP-170987</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76" marB="45676"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kern="1200" cap="none" normalizeH="0" baseline="0" dirty="0">
                          <a:ln>
                            <a:noFill/>
                          </a:ln>
                          <a:solidFill>
                            <a:srgbClr val="4F6228"/>
                          </a:solidFill>
                          <a:effectLst/>
                          <a:latin typeface="Calibri" pitchFamily="34" charset="0"/>
                          <a:ea typeface="ＭＳ Ｐゴシック" pitchFamily="34" charset="-128"/>
                          <a:cs typeface="+mn-cs"/>
                        </a:rPr>
                        <a:t>S1-174600</a:t>
                      </a: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kern="1200" cap="none" normalizeH="0" baseline="0" dirty="0">
                          <a:ln>
                            <a:noFill/>
                          </a:ln>
                          <a:solidFill>
                            <a:srgbClr val="4F6228"/>
                          </a:solidFill>
                          <a:effectLst/>
                          <a:latin typeface="Calibri" pitchFamily="34" charset="0"/>
                          <a:ea typeface="ＭＳ Ｐゴシック" pitchFamily="34" charset="-128"/>
                          <a:cs typeface="+mn-cs"/>
                        </a:rPr>
                        <a:t>Selective Legacy Radio Disabling</a:t>
                      </a: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kern="1200" cap="none" normalizeH="0" baseline="0" dirty="0">
                          <a:ln>
                            <a:noFill/>
                          </a:ln>
                          <a:solidFill>
                            <a:srgbClr val="4F6228"/>
                          </a:solidFill>
                          <a:effectLst/>
                          <a:latin typeface="Calibri" pitchFamily="34" charset="0"/>
                          <a:ea typeface="ＭＳ Ｐゴシック" pitchFamily="34" charset="-128"/>
                          <a:cs typeface="+mn-cs"/>
                        </a:rPr>
                        <a:t>22.011</a:t>
                      </a: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kern="1200" cap="none" normalizeH="0" baseline="0" dirty="0">
                          <a:ln>
                            <a:noFill/>
                          </a:ln>
                          <a:solidFill>
                            <a:srgbClr val="4F6228"/>
                          </a:solidFill>
                          <a:effectLst/>
                          <a:latin typeface="Calibri" pitchFamily="34" charset="0"/>
                          <a:ea typeface="ＭＳ Ｐゴシック" pitchFamily="34" charset="-128"/>
                          <a:cs typeface="+mn-cs"/>
                        </a:rPr>
                        <a:t>0270r2</a:t>
                      </a: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kern="1200" cap="none" normalizeH="0" baseline="0" dirty="0">
                          <a:ln>
                            <a:noFill/>
                          </a:ln>
                          <a:solidFill>
                            <a:srgbClr val="4F6228"/>
                          </a:solidFill>
                          <a:effectLst/>
                          <a:latin typeface="Calibri" pitchFamily="34" charset="0"/>
                          <a:ea typeface="ＭＳ Ｐゴシック" pitchFamily="34" charset="-128"/>
                          <a:cs typeface="+mn-cs"/>
                        </a:rPr>
                        <a:t>Rel-15</a:t>
                      </a: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571433916"/>
                  </a:ext>
                </a:extLst>
              </a:tr>
              <a:tr h="280844">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76" marB="45676"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S1-174619</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Clarification of unified access control requirements</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22.261</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0062r6</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Rel-15</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0000"/>
                      </a:schemeClr>
                    </a:solidFill>
                  </a:tcPr>
                </a:tc>
                <a:extLst>
                  <a:ext uri="{0D108BD9-81ED-4DB2-BD59-A6C34878D82A}">
                    <a16:rowId xmlns:a16="http://schemas.microsoft.com/office/drawing/2014/main" val="10001"/>
                  </a:ext>
                </a:extLst>
              </a:tr>
              <a:tr h="0">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kern="1200" cap="none" normalizeH="0" baseline="0" dirty="0">
                          <a:ln>
                            <a:noFill/>
                          </a:ln>
                          <a:solidFill>
                            <a:srgbClr val="4F6228"/>
                          </a:solidFill>
                          <a:effectLst/>
                          <a:latin typeface="Calibri" pitchFamily="34" charset="0"/>
                          <a:ea typeface="ＭＳ Ｐゴシック" pitchFamily="34" charset="-128"/>
                          <a:cs typeface="+mn-cs"/>
                        </a:rPr>
                        <a:t>S1-174620</a:t>
                      </a: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nl-NL" sz="1400" b="0" i="0" u="none" strike="noStrike" kern="1200" cap="none" normalizeH="0" baseline="0" dirty="0">
                          <a:ln>
                            <a:noFill/>
                          </a:ln>
                          <a:solidFill>
                            <a:srgbClr val="4F6228"/>
                          </a:solidFill>
                          <a:effectLst/>
                          <a:latin typeface="Calibri" pitchFamily="34" charset="0"/>
                          <a:ea typeface="ＭＳ Ｐゴシック" pitchFamily="34" charset="-128"/>
                          <a:cs typeface="+mn-cs"/>
                        </a:rPr>
                        <a:t>Clarification of unified access </a:t>
                      </a:r>
                      <a:r>
                        <a:rPr kumimoji="0" lang="en-US" altLang="nl-NL" sz="1400" b="0" i="0" u="none" strike="noStrike" kern="1200" cap="none" normalizeH="0" baseline="0">
                          <a:ln>
                            <a:noFill/>
                          </a:ln>
                          <a:solidFill>
                            <a:srgbClr val="4F6228"/>
                          </a:solidFill>
                          <a:effectLst/>
                          <a:latin typeface="Calibri" pitchFamily="34" charset="0"/>
                          <a:ea typeface="ＭＳ Ｐゴシック" pitchFamily="34" charset="-128"/>
                          <a:cs typeface="+mn-cs"/>
                        </a:rPr>
                        <a:t>control requirements</a:t>
                      </a:r>
                      <a:endParaRPr kumimoji="0" lang="en-GB" altLang="nl-NL" sz="1400" b="0" i="0" u="none" strike="noStrike" kern="1200" cap="none" normalizeH="0" baseline="0" dirty="0">
                        <a:ln>
                          <a:noFill/>
                        </a:ln>
                        <a:solidFill>
                          <a:srgbClr val="4F6228"/>
                        </a:solidFill>
                        <a:effectLst/>
                        <a:latin typeface="Calibri" pitchFamily="34" charset="0"/>
                        <a:ea typeface="ＭＳ Ｐゴシック" pitchFamily="34" charset="-128"/>
                        <a:cs typeface="+mn-cs"/>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kern="1200" cap="none" normalizeH="0" baseline="0" dirty="0">
                          <a:ln>
                            <a:noFill/>
                          </a:ln>
                          <a:solidFill>
                            <a:srgbClr val="4F6228"/>
                          </a:solidFill>
                          <a:effectLst/>
                          <a:latin typeface="Calibri" pitchFamily="34" charset="0"/>
                          <a:ea typeface="ＭＳ Ｐゴシック" pitchFamily="34" charset="-128"/>
                          <a:cs typeface="+mn-cs"/>
                        </a:rPr>
                        <a:t>22.261</a:t>
                      </a: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kern="1200" cap="none" normalizeH="0" baseline="0" dirty="0">
                          <a:ln>
                            <a:noFill/>
                          </a:ln>
                          <a:solidFill>
                            <a:srgbClr val="4F6228"/>
                          </a:solidFill>
                          <a:effectLst/>
                          <a:latin typeface="Calibri" pitchFamily="34" charset="0"/>
                          <a:ea typeface="ＭＳ Ｐゴシック" pitchFamily="34" charset="-128"/>
                          <a:cs typeface="+mn-cs"/>
                        </a:rPr>
                        <a:t>0069r-</a:t>
                      </a: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kern="1200" cap="none" normalizeH="0" baseline="0" dirty="0">
                          <a:ln>
                            <a:noFill/>
                          </a:ln>
                          <a:solidFill>
                            <a:srgbClr val="4F6228"/>
                          </a:solidFill>
                          <a:effectLst/>
                          <a:latin typeface="Calibri" pitchFamily="34" charset="0"/>
                          <a:ea typeface="ＭＳ Ｐゴシック" pitchFamily="34" charset="-128"/>
                          <a:cs typeface="+mn-cs"/>
                        </a:rPr>
                        <a:t>Rel-16</a:t>
                      </a: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702505770"/>
                  </a:ext>
                </a:extLst>
              </a:tr>
              <a:tr h="754695">
                <a:tc vMerge="1">
                  <a:txBody>
                    <a:bodyPr/>
                    <a:lstStyle/>
                    <a:p>
                      <a:endParaRPr lang="en-GB"/>
                    </a:p>
                  </a:txBody>
                  <a:tcPr>
                    <a:lnT w="12700" cap="flat" cmpd="sng" algn="ctr">
                      <a:solidFill>
                        <a:srgbClr val="9BBB59"/>
                      </a:solidFill>
                      <a:prstDash val="solid"/>
                      <a:round/>
                      <a:headEnd type="none" w="med" len="med"/>
                      <a:tailEnd type="none" w="med" len="med"/>
                    </a:lnT>
                  </a:tcPr>
                </a:tc>
                <a:tc gridSpan="5">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sng" strike="noStrike" cap="none" normalizeH="0" baseline="0" dirty="0">
                          <a:ln>
                            <a:noFill/>
                          </a:ln>
                          <a:solidFill>
                            <a:srgbClr val="4F6228"/>
                          </a:solidFill>
                          <a:effectLst/>
                          <a:latin typeface="Calibri" pitchFamily="34" charset="0"/>
                          <a:ea typeface="ＭＳ Ｐゴシック" pitchFamily="34" charset="-128"/>
                        </a:rPr>
                        <a:t>Remarks:</a:t>
                      </a:r>
                    </a:p>
                    <a:p>
                      <a:pPr marL="87313" marR="0" lvl="0" indent="-87313" algn="l" defTabSz="914400" rtl="0" eaLnBrk="1" fontAlgn="base" latinLnBrk="0" hangingPunct="1">
                        <a:lnSpc>
                          <a:spcPct val="100000"/>
                        </a:lnSpc>
                        <a:spcBef>
                          <a:spcPts val="300"/>
                        </a:spcBef>
                        <a:spcAft>
                          <a:spcPts val="300"/>
                        </a:spcAft>
                        <a:buClrTx/>
                        <a:buSzTx/>
                        <a:buFont typeface="Arial" pitchFamily="34" charset="0"/>
                        <a:buChar char="•"/>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22.011CR0270 adds a requirement to disallow the selection of legacy radios in a UE to prevent security breaches associated with those technologies.</a:t>
                      </a:r>
                    </a:p>
                    <a:p>
                      <a:pPr marL="87313" marR="0" lvl="0" indent="-87313" algn="l" defTabSz="914400" rtl="0" eaLnBrk="1" fontAlgn="base" latinLnBrk="0" hangingPunct="1">
                        <a:lnSpc>
                          <a:spcPct val="100000"/>
                        </a:lnSpc>
                        <a:spcBef>
                          <a:spcPts val="300"/>
                        </a:spcBef>
                        <a:spcAft>
                          <a:spcPts val="300"/>
                        </a:spcAft>
                        <a:buClrTx/>
                        <a:buSzTx/>
                        <a:buFont typeface="Arial" pitchFamily="34" charset="0"/>
                        <a:buChar char="•"/>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22.261CR062 and mirror clarify unified access control requirements. Access classes are preserved and extended to allow priority decisions to be made on both access category and access class.</a:t>
                      </a:r>
                    </a:p>
                  </a:txBody>
                  <a:tcPr marL="45720" marR="45720" marT="45679" marB="45679" horzOverflow="overflow">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6"/>
                  </a:ext>
                </a:extLst>
              </a:tr>
            </a:tbl>
          </a:graphicData>
        </a:graphic>
      </p:graphicFrame>
      <p:graphicFrame>
        <p:nvGraphicFramePr>
          <p:cNvPr id="4" name="Content Placeholder 2">
            <a:extLst>
              <a:ext uri="{FF2B5EF4-FFF2-40B4-BE49-F238E27FC236}">
                <a16:creationId xmlns:a16="http://schemas.microsoft.com/office/drawing/2014/main" id="{C86D096E-D6E4-4350-AB87-4518AF7F94AC}"/>
              </a:ext>
            </a:extLst>
          </p:cNvPr>
          <p:cNvGraphicFramePr>
            <a:graphicFrameLocks noGrp="1"/>
          </p:cNvGraphicFramePr>
          <p:nvPr>
            <p:extLst>
              <p:ext uri="{D42A27DB-BD31-4B8C-83A1-F6EECF244321}">
                <p14:modId xmlns:p14="http://schemas.microsoft.com/office/powerpoint/2010/main" val="69395372"/>
              </p:ext>
            </p:extLst>
          </p:nvPr>
        </p:nvGraphicFramePr>
        <p:xfrm>
          <a:off x="261938" y="4474620"/>
          <a:ext cx="8659812" cy="1348576"/>
        </p:xfrm>
        <a:graphic>
          <a:graphicData uri="http://schemas.openxmlformats.org/drawingml/2006/table">
            <a:tbl>
              <a:tblPr/>
              <a:tblGrid>
                <a:gridCol w="893762">
                  <a:extLst>
                    <a:ext uri="{9D8B030D-6E8A-4147-A177-3AD203B41FA5}">
                      <a16:colId xmlns:a16="http://schemas.microsoft.com/office/drawing/2014/main" val="20000"/>
                    </a:ext>
                  </a:extLst>
                </a:gridCol>
                <a:gridCol w="906463">
                  <a:extLst>
                    <a:ext uri="{9D8B030D-6E8A-4147-A177-3AD203B41FA5}">
                      <a16:colId xmlns:a16="http://schemas.microsoft.com/office/drawing/2014/main" val="20001"/>
                    </a:ext>
                  </a:extLst>
                </a:gridCol>
                <a:gridCol w="4929187">
                  <a:extLst>
                    <a:ext uri="{9D8B030D-6E8A-4147-A177-3AD203B41FA5}">
                      <a16:colId xmlns:a16="http://schemas.microsoft.com/office/drawing/2014/main" val="20002"/>
                    </a:ext>
                  </a:extLst>
                </a:gridCol>
                <a:gridCol w="681038">
                  <a:extLst>
                    <a:ext uri="{9D8B030D-6E8A-4147-A177-3AD203B41FA5}">
                      <a16:colId xmlns:a16="http://schemas.microsoft.com/office/drawing/2014/main" val="20003"/>
                    </a:ext>
                  </a:extLst>
                </a:gridCol>
                <a:gridCol w="649287">
                  <a:extLst>
                    <a:ext uri="{9D8B030D-6E8A-4147-A177-3AD203B41FA5}">
                      <a16:colId xmlns:a16="http://schemas.microsoft.com/office/drawing/2014/main" val="20004"/>
                    </a:ext>
                  </a:extLst>
                </a:gridCol>
                <a:gridCol w="600075">
                  <a:extLst>
                    <a:ext uri="{9D8B030D-6E8A-4147-A177-3AD203B41FA5}">
                      <a16:colId xmlns:a16="http://schemas.microsoft.com/office/drawing/2014/main" val="20005"/>
                    </a:ext>
                  </a:extLst>
                </a:gridCol>
              </a:tblGrid>
              <a:tr h="81470">
                <a:tc gridSpan="6">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rPr>
                        <a:t>PARLOS: Agenda item 15A.8 Agreed CRs:</a:t>
                      </a:r>
                    </a:p>
                  </a:txBody>
                  <a:tcPr marL="68584" marR="68584"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28084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1" i="0" u="none" strike="noStrike" cap="none" normalizeH="0" baseline="0" dirty="0">
                          <a:ln>
                            <a:noFill/>
                          </a:ln>
                          <a:solidFill>
                            <a:srgbClr val="4F6228"/>
                          </a:solidFill>
                          <a:effectLst/>
                          <a:latin typeface="Calibri" pitchFamily="34" charset="0"/>
                          <a:ea typeface="ＭＳ Ｐゴシック" pitchFamily="34" charset="-128"/>
                        </a:rPr>
                        <a:t>SP-170988</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76" marB="45676"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S1-174558</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Clarification of PARLOS indicator and use without a UICC</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22.101</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0542r2</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Rel-15</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r h="754695">
                <a:tc vMerge="1">
                  <a:txBody>
                    <a:bodyPr/>
                    <a:lstStyle/>
                    <a:p>
                      <a:endParaRPr lang="en-GB"/>
                    </a:p>
                  </a:txBody>
                  <a:tcPr>
                    <a:lnT w="12700" cap="flat" cmpd="sng" algn="ctr">
                      <a:solidFill>
                        <a:srgbClr val="9BBB59"/>
                      </a:solidFill>
                      <a:prstDash val="solid"/>
                      <a:round/>
                      <a:headEnd type="none" w="med" len="med"/>
                      <a:tailEnd type="none" w="med" len="med"/>
                    </a:lnT>
                  </a:tcPr>
                </a:tc>
                <a:tc gridSpan="5">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sng" strike="noStrike" cap="none" normalizeH="0" baseline="0" dirty="0">
                          <a:ln>
                            <a:noFill/>
                          </a:ln>
                          <a:solidFill>
                            <a:srgbClr val="4F6228"/>
                          </a:solidFill>
                          <a:effectLst/>
                          <a:latin typeface="Calibri" pitchFamily="34" charset="0"/>
                          <a:ea typeface="ＭＳ Ｐゴシック" pitchFamily="34" charset="-128"/>
                        </a:rPr>
                        <a:t>Remarks:</a:t>
                      </a:r>
                    </a:p>
                    <a:p>
                      <a:pPr marL="87313" marR="0" lvl="0" indent="-87313" algn="l" defTabSz="914400" rtl="0" eaLnBrk="1" fontAlgn="base" latinLnBrk="0" hangingPunct="1">
                        <a:lnSpc>
                          <a:spcPct val="100000"/>
                        </a:lnSpc>
                        <a:spcBef>
                          <a:spcPts val="300"/>
                        </a:spcBef>
                        <a:spcAft>
                          <a:spcPts val="300"/>
                        </a:spcAft>
                        <a:buClrTx/>
                        <a:buSzTx/>
                        <a:buFont typeface="Arial" pitchFamily="34" charset="0"/>
                        <a:buChar char="•"/>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22.101CR0542 clarifies that both emergency and PARLOS calls shall be accepted without a UICC and that a UE when making a RLOS access attempt will send an indication of a PARLOS origination.</a:t>
                      </a:r>
                    </a:p>
                  </a:txBody>
                  <a:tcPr marL="45720" marR="45720" marT="45679" marB="45679" horzOverflow="overflow">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485788226"/>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973840AB-050B-40F8-A660-A6A2196CFCBF}"/>
              </a:ext>
            </a:extLst>
          </p:cNvPr>
          <p:cNvSpPr>
            <a:spLocks noGrp="1"/>
          </p:cNvSpPr>
          <p:nvPr>
            <p:ph type="title"/>
          </p:nvPr>
        </p:nvSpPr>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altLang="nl-NL">
                <a:ea typeface="ＭＳ Ｐゴシック" panose="020B0600070205080204" pitchFamily="34" charset="-128"/>
              </a:rPr>
              <a:t>Work Summary:</a:t>
            </a:r>
            <a:br>
              <a:rPr lang="en-GB" altLang="nl-NL">
                <a:ea typeface="ＭＳ Ｐゴシック" panose="020B0600070205080204" pitchFamily="34" charset="-128"/>
              </a:rPr>
            </a:br>
            <a:r>
              <a:rPr lang="en-GB" altLang="nl-NL">
                <a:ea typeface="ＭＳ Ｐゴシック" panose="020B0600070205080204" pitchFamily="34" charset="-128"/>
              </a:rPr>
              <a:t>Stage 1 Rel-16 Work Items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104">
            <a:extLst>
              <a:ext uri="{FF2B5EF4-FFF2-40B4-BE49-F238E27FC236}">
                <a16:creationId xmlns:a16="http://schemas.microsoft.com/office/drawing/2014/main" id="{F40E1013-040E-4419-9234-DD61E9218739}"/>
              </a:ext>
            </a:extLst>
          </p:cNvPr>
          <p:cNvSpPr>
            <a:spLocks noGrp="1"/>
          </p:cNvSpPr>
          <p:nvPr>
            <p:ph type="title"/>
          </p:nvPr>
        </p:nvSpPr>
        <p:spPr/>
        <p:txBody>
          <a:bodyPr/>
          <a:lstStyle/>
          <a:p>
            <a:r>
              <a:rPr lang="en-GB" altLang="nl-NL">
                <a:ea typeface="ＭＳ Ｐゴシック" panose="020B0600070205080204" pitchFamily="34" charset="-128"/>
              </a:rPr>
              <a:t>Overview: Stage 1 Rel-16 Work Items</a:t>
            </a:r>
            <a:endParaRPr lang="it-IT" altLang="nl-NL">
              <a:ea typeface="ＭＳ Ｐゴシック" panose="020B0600070205080204" pitchFamily="34" charset="-128"/>
            </a:endParaRPr>
          </a:p>
        </p:txBody>
      </p:sp>
      <p:graphicFrame>
        <p:nvGraphicFramePr>
          <p:cNvPr id="7" name="Content Placeholder 5">
            <a:extLst>
              <a:ext uri="{FF2B5EF4-FFF2-40B4-BE49-F238E27FC236}">
                <a16:creationId xmlns:a16="http://schemas.microsoft.com/office/drawing/2014/main" id="{C1A4022F-E23E-4469-B82B-325629FBDB33}"/>
              </a:ext>
            </a:extLst>
          </p:cNvPr>
          <p:cNvGraphicFramePr>
            <a:graphicFrameLocks noGrp="1"/>
          </p:cNvGraphicFramePr>
          <p:nvPr>
            <p:extLst>
              <p:ext uri="{D42A27DB-BD31-4B8C-83A1-F6EECF244321}">
                <p14:modId xmlns:p14="http://schemas.microsoft.com/office/powerpoint/2010/main" val="830826522"/>
              </p:ext>
            </p:extLst>
          </p:nvPr>
        </p:nvGraphicFramePr>
        <p:xfrm>
          <a:off x="244475" y="1300163"/>
          <a:ext cx="8683625" cy="1468387"/>
        </p:xfrm>
        <a:graphic>
          <a:graphicData uri="http://schemas.openxmlformats.org/drawingml/2006/table">
            <a:tbl>
              <a:tblPr/>
              <a:tblGrid>
                <a:gridCol w="3594100">
                  <a:extLst>
                    <a:ext uri="{9D8B030D-6E8A-4147-A177-3AD203B41FA5}">
                      <a16:colId xmlns:a16="http://schemas.microsoft.com/office/drawing/2014/main" val="20000"/>
                    </a:ext>
                  </a:extLst>
                </a:gridCol>
                <a:gridCol w="1384300">
                  <a:extLst>
                    <a:ext uri="{9D8B030D-6E8A-4147-A177-3AD203B41FA5}">
                      <a16:colId xmlns:a16="http://schemas.microsoft.com/office/drawing/2014/main" val="20001"/>
                    </a:ext>
                  </a:extLst>
                </a:gridCol>
                <a:gridCol w="835025">
                  <a:extLst>
                    <a:ext uri="{9D8B030D-6E8A-4147-A177-3AD203B41FA5}">
                      <a16:colId xmlns:a16="http://schemas.microsoft.com/office/drawing/2014/main" val="20002"/>
                    </a:ext>
                  </a:extLst>
                </a:gridCol>
                <a:gridCol w="847725">
                  <a:extLst>
                    <a:ext uri="{9D8B030D-6E8A-4147-A177-3AD203B41FA5}">
                      <a16:colId xmlns:a16="http://schemas.microsoft.com/office/drawing/2014/main" val="20003"/>
                    </a:ext>
                  </a:extLst>
                </a:gridCol>
                <a:gridCol w="2022475">
                  <a:extLst>
                    <a:ext uri="{9D8B030D-6E8A-4147-A177-3AD203B41FA5}">
                      <a16:colId xmlns:a16="http://schemas.microsoft.com/office/drawing/2014/main" val="20004"/>
                    </a:ext>
                  </a:extLst>
                </a:gridCol>
              </a:tblGrid>
              <a:tr h="3635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GB" altLang="nl-NL" sz="1600" b="1" i="0" u="none" strike="noStrike" cap="none" normalizeH="0" baseline="0">
                          <a:ln>
                            <a:noFill/>
                          </a:ln>
                          <a:solidFill>
                            <a:srgbClr val="4F6228"/>
                          </a:solidFill>
                          <a:effectLst/>
                          <a:latin typeface="Calibri" pitchFamily="34" charset="0"/>
                          <a:ea typeface="ＭＳ Ｐゴシック" pitchFamily="34" charset="-128"/>
                        </a:rPr>
                        <a:t>Work Item</a:t>
                      </a:r>
                      <a:endParaRPr kumimoji="1" lang="en-GB" altLang="nl-NL" sz="1600" b="1" i="0" u="none" strike="noStrike" cap="none" normalizeH="0" baseline="0">
                        <a:ln>
                          <a:noFill/>
                        </a:ln>
                        <a:solidFill>
                          <a:srgbClr val="4F6228"/>
                        </a:solidFill>
                        <a:effectLst/>
                        <a:latin typeface="Arial" pitchFamily="34" charset="0"/>
                        <a:ea typeface="MS Mincho" pitchFamily="49" charset="-128"/>
                        <a:cs typeface="Arial" pitchFamily="34" charset="0"/>
                      </a:endParaRPr>
                    </a:p>
                  </a:txBody>
                  <a:tcPr marL="45717" marR="45717" marT="45727" marB="45727"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de-DE" altLang="nl-NL" sz="1600" b="1" i="0" u="none" strike="noStrike" cap="none" normalizeH="0" baseline="0">
                          <a:ln>
                            <a:noFill/>
                          </a:ln>
                          <a:solidFill>
                            <a:srgbClr val="4F6228"/>
                          </a:solidFill>
                          <a:effectLst/>
                          <a:latin typeface="Calibri" pitchFamily="34" charset="0"/>
                          <a:ea typeface="ＭＳ Ｐゴシック" pitchFamily="34" charset="-128"/>
                        </a:rPr>
                        <a:t>WI Code</a:t>
                      </a:r>
                      <a:endParaRPr kumimoji="1" lang="en-GB" altLang="nl-NL" sz="1600" b="1" i="0" u="none" strike="noStrike" cap="none" normalizeH="0" baseline="0">
                        <a:ln>
                          <a:noFill/>
                        </a:ln>
                        <a:solidFill>
                          <a:srgbClr val="4F6228"/>
                        </a:solidFill>
                        <a:effectLst/>
                        <a:latin typeface="Arial" pitchFamily="34" charset="0"/>
                        <a:ea typeface="MS Mincho" pitchFamily="49" charset="-128"/>
                        <a:cs typeface="Arial" pitchFamily="34" charset="0"/>
                      </a:endParaRPr>
                    </a:p>
                  </a:txBody>
                  <a:tcPr marL="45717" marR="45717" marT="45727" marB="45727"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dirty="0">
                          <a:ln>
                            <a:noFill/>
                          </a:ln>
                          <a:solidFill>
                            <a:srgbClr val="FF0000"/>
                          </a:solidFill>
                          <a:effectLst/>
                          <a:latin typeface="Calibri" pitchFamily="34" charset="0"/>
                          <a:ea typeface="ＭＳ Ｐゴシック" pitchFamily="34" charset="-128"/>
                        </a:rPr>
                        <a:t>12/2017</a:t>
                      </a:r>
                      <a:endParaRPr kumimoji="0" lang="en-GB" altLang="nl-NL" sz="1600" b="1" i="0" u="none" strike="noStrike" cap="none" normalizeH="0" baseline="0" dirty="0">
                        <a:ln>
                          <a:noFill/>
                        </a:ln>
                        <a:solidFill>
                          <a:srgbClr val="FF0000"/>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dirty="0">
                          <a:ln>
                            <a:noFill/>
                          </a:ln>
                          <a:solidFill>
                            <a:srgbClr val="4F6228"/>
                          </a:solidFill>
                          <a:effectLst/>
                          <a:latin typeface="Calibri" pitchFamily="34" charset="0"/>
                          <a:ea typeface="ＭＳ Ｐゴシック" pitchFamily="34" charset="-128"/>
                        </a:rPr>
                        <a:t>09/2017</a:t>
                      </a:r>
                      <a:endPar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3000"/>
                        </a:lnSpc>
                        <a:spcBef>
                          <a:spcPct val="0"/>
                        </a:spcBef>
                        <a:spcAft>
                          <a:spcPct val="0"/>
                        </a:spcAft>
                        <a:buClrTx/>
                        <a:buSzPct val="100000"/>
                        <a:buFontTx/>
                        <a:buNone/>
                        <a:tabLst/>
                      </a:pPr>
                      <a:r>
                        <a:rPr kumimoji="1" lang="en-GB" altLang="nl-NL" sz="1600" b="1" i="0" u="none" strike="noStrike" cap="none" normalizeH="0" baseline="0">
                          <a:ln>
                            <a:noFill/>
                          </a:ln>
                          <a:solidFill>
                            <a:srgbClr val="4F6228"/>
                          </a:solidFill>
                          <a:effectLst/>
                          <a:latin typeface="Calibri" pitchFamily="34" charset="0"/>
                          <a:ea typeface="ＭＳ Ｐゴシック" pitchFamily="34" charset="-128"/>
                        </a:rPr>
                        <a:t>SA1 Status</a:t>
                      </a:r>
                      <a:endParaRPr kumimoji="1" lang="en-GB" altLang="nl-NL" sz="1600" b="1" i="0" u="none" strike="noStrike" cap="none" normalizeH="0" baseline="0">
                        <a:ln>
                          <a:noFill/>
                        </a:ln>
                        <a:solidFill>
                          <a:srgbClr val="4F6228"/>
                        </a:solidFill>
                        <a:effectLst/>
                        <a:latin typeface="Arial" pitchFamily="34" charset="0"/>
                        <a:ea typeface="MS Mincho" pitchFamily="49" charset="-128"/>
                        <a:cs typeface="Arial" pitchFamily="34" charset="0"/>
                      </a:endParaRPr>
                    </a:p>
                  </a:txBody>
                  <a:tcPr marL="45717" marR="45717" marT="45727" marB="45727"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524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GB" altLang="nl-NL" sz="1400" b="0" i="0" u="none" strike="noStrike" cap="none" normalizeH="0" baseline="0">
                          <a:ln>
                            <a:noFill/>
                          </a:ln>
                          <a:solidFill>
                            <a:srgbClr val="4F6228"/>
                          </a:solidFill>
                          <a:effectLst/>
                          <a:latin typeface="Calibri" pitchFamily="34" charset="0"/>
                          <a:ea typeface="ＭＳ Ｐゴシック" pitchFamily="34" charset="-128"/>
                        </a:rPr>
                        <a:t>Mobile Communication for Railways 2</a:t>
                      </a:r>
                    </a:p>
                  </a:txBody>
                  <a:tcPr marL="45717" marR="45717" marT="45727" marB="45727"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GB" altLang="nl-NL" sz="1400" b="0" i="0" u="none" strike="noStrike" cap="none" normalizeH="0" baseline="0">
                          <a:ln>
                            <a:noFill/>
                          </a:ln>
                          <a:solidFill>
                            <a:srgbClr val="4F6228"/>
                          </a:solidFill>
                          <a:effectLst/>
                          <a:latin typeface="Calibri" pitchFamily="34" charset="0"/>
                          <a:ea typeface="ＭＳ Ｐゴシック" pitchFamily="34" charset="-128"/>
                        </a:rPr>
                        <a:t>MONASTERY2</a:t>
                      </a:r>
                    </a:p>
                  </a:txBody>
                  <a:tcPr marL="45717" marR="45717" marT="45727" marB="45727"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entury Gothic" pitchFamily="34" charset="0"/>
                          <a:ea typeface="ＭＳ Ｐゴシック" pitchFamily="34" charset="-128"/>
                        </a:rPr>
                        <a:t>35%</a:t>
                      </a:r>
                    </a:p>
                  </a:txBody>
                  <a:tcPr marL="45717" marR="45717" marT="45727" marB="45727"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a:t>
                      </a:r>
                    </a:p>
                  </a:txBody>
                  <a:tcPr marL="45717" marR="45717" marT="45727" marB="45727"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WID approved 06/2017 </a:t>
                      </a:r>
                    </a:p>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Work in progress </a:t>
                      </a:r>
                    </a:p>
                  </a:txBody>
                  <a:tcPr marL="45717" marR="45717" marT="45727" marB="45727"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r h="5524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kern="1200" cap="none" normalizeH="0" baseline="0" dirty="0">
                          <a:ln>
                            <a:noFill/>
                          </a:ln>
                          <a:solidFill>
                            <a:srgbClr val="4F6228"/>
                          </a:solidFill>
                          <a:effectLst/>
                          <a:latin typeface="Calibri" pitchFamily="34" charset="0"/>
                          <a:ea typeface="ＭＳ Ｐゴシック" pitchFamily="34" charset="-128"/>
                          <a:cs typeface="+mn-cs"/>
                        </a:rPr>
                        <a:t>Enhancements of Public Warning System</a:t>
                      </a:r>
                      <a:endParaRPr kumimoji="1"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17" marR="45717" marT="45727" marB="45727"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GB" altLang="nl-NL" sz="1400" b="0" i="0" u="none" strike="noStrike" cap="none" normalizeH="0" baseline="0" dirty="0" err="1">
                          <a:ln>
                            <a:noFill/>
                          </a:ln>
                          <a:solidFill>
                            <a:srgbClr val="4F6228"/>
                          </a:solidFill>
                          <a:effectLst/>
                          <a:latin typeface="Calibri" pitchFamily="34" charset="0"/>
                          <a:ea typeface="ＭＳ Ｐゴシック" pitchFamily="34" charset="-128"/>
                        </a:rPr>
                        <a:t>ePWS</a:t>
                      </a:r>
                      <a:endParaRPr kumimoji="1"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17" marR="45717" marT="45727" marB="45727"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0000"/>
                      </a:scheme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entury Gothic" pitchFamily="34" charset="0"/>
                          <a:ea typeface="ＭＳ Ｐゴシック" pitchFamily="34" charset="-128"/>
                        </a:rPr>
                        <a:t>0%</a:t>
                      </a:r>
                    </a:p>
                  </a:txBody>
                  <a:tcPr marL="45717" marR="45717" marT="45727" marB="45727"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0000"/>
                      </a:scheme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a:t>
                      </a:r>
                    </a:p>
                  </a:txBody>
                  <a:tcPr marL="45717" marR="45717" marT="45727" marB="45727"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0000"/>
                      </a:scheme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New WID</a:t>
                      </a:r>
                    </a:p>
                  </a:txBody>
                  <a:tcPr marL="45717" marR="45717" marT="45727" marB="45727"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0000"/>
                      </a:schemeClr>
                    </a:solidFill>
                  </a:tcPr>
                </a:tc>
                <a:extLst>
                  <a:ext uri="{0D108BD9-81ED-4DB2-BD59-A6C34878D82A}">
                    <a16:rowId xmlns:a16="http://schemas.microsoft.com/office/drawing/2014/main" val="4011063685"/>
                  </a:ext>
                </a:extLst>
              </a:tr>
            </a:tbl>
          </a:graphicData>
        </a:graphic>
      </p:graphicFrame>
      <p:sp>
        <p:nvSpPr>
          <p:cNvPr id="5" name="Text Box 50">
            <a:extLst>
              <a:ext uri="{FF2B5EF4-FFF2-40B4-BE49-F238E27FC236}">
                <a16:creationId xmlns:a16="http://schemas.microsoft.com/office/drawing/2014/main" id="{C4C80C46-A789-48FC-A80C-6D34BAE629DA}"/>
              </a:ext>
            </a:extLst>
          </p:cNvPr>
          <p:cNvSpPr txBox="1">
            <a:spLocks noChangeArrowheads="1"/>
          </p:cNvSpPr>
          <p:nvPr/>
        </p:nvSpPr>
        <p:spPr bwMode="auto">
          <a:xfrm>
            <a:off x="249238" y="6197600"/>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spcBef>
                <a:spcPct val="50000"/>
              </a:spcBef>
            </a:pPr>
            <a:r>
              <a:rPr lang="en-US" altLang="nl-NL" sz="1200" b="1" dirty="0">
                <a:solidFill>
                  <a:srgbClr val="FF0000"/>
                </a:solidFill>
              </a:rPr>
              <a:t>Updates in </a:t>
            </a:r>
            <a:r>
              <a:rPr lang="en-US" altLang="nl-NL" sz="1400" b="1" i="1" dirty="0">
                <a:solidFill>
                  <a:srgbClr val="FF0000"/>
                </a:solidFill>
                <a:latin typeface="Century Gothic" panose="020B0502020202020204" pitchFamily="34" charset="0"/>
              </a:rPr>
              <a:t>RED</a:t>
            </a:r>
            <a:endParaRPr lang="it-IT" altLang="nl-NL" sz="1400" b="1" i="1" dirty="0">
              <a:solidFill>
                <a:srgbClr val="FF0000"/>
              </a:solidFill>
              <a:latin typeface="Century Gothic" panose="020B0502020202020204" pitchFamily="34" charset="0"/>
            </a:endParaRPr>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EEE6A204-4330-4D2A-B05B-99AF7471AA89}"/>
              </a:ext>
            </a:extLst>
          </p:cNvPr>
          <p:cNvSpPr>
            <a:spLocks noGrp="1"/>
          </p:cNvSpPr>
          <p:nvPr>
            <p:ph type="title"/>
          </p:nvPr>
        </p:nvSpPr>
        <p:spPr/>
        <p:txBody>
          <a:bodyPr/>
          <a:lstStyle/>
          <a:p>
            <a:r>
              <a:rPr lang="en-GB" altLang="nl-NL">
                <a:ea typeface="ＭＳ Ｐゴシック" panose="020B0600070205080204" pitchFamily="34" charset="-128"/>
              </a:rPr>
              <a:t>Rel-16: MONASTERY2</a:t>
            </a:r>
          </a:p>
        </p:txBody>
      </p:sp>
      <p:graphicFrame>
        <p:nvGraphicFramePr>
          <p:cNvPr id="5" name="Content Placeholder 2">
            <a:extLst>
              <a:ext uri="{FF2B5EF4-FFF2-40B4-BE49-F238E27FC236}">
                <a16:creationId xmlns:a16="http://schemas.microsoft.com/office/drawing/2014/main" id="{F7512AB3-4AC6-4104-B0A0-BFF6C5827EE8}"/>
              </a:ext>
            </a:extLst>
          </p:cNvPr>
          <p:cNvGraphicFramePr>
            <a:graphicFrameLocks noGrp="1"/>
          </p:cNvGraphicFramePr>
          <p:nvPr>
            <p:extLst>
              <p:ext uri="{D42A27DB-BD31-4B8C-83A1-F6EECF244321}">
                <p14:modId xmlns:p14="http://schemas.microsoft.com/office/powerpoint/2010/main" val="4049400457"/>
              </p:ext>
            </p:extLst>
          </p:nvPr>
        </p:nvGraphicFramePr>
        <p:xfrm>
          <a:off x="238125" y="1362075"/>
          <a:ext cx="8662988" cy="887413"/>
        </p:xfrm>
        <a:graphic>
          <a:graphicData uri="http://schemas.openxmlformats.org/drawingml/2006/table">
            <a:tbl>
              <a:tblPr/>
              <a:tblGrid>
                <a:gridCol w="3138488">
                  <a:extLst>
                    <a:ext uri="{9D8B030D-6E8A-4147-A177-3AD203B41FA5}">
                      <a16:colId xmlns:a16="http://schemas.microsoft.com/office/drawing/2014/main" val="20000"/>
                    </a:ext>
                  </a:extLst>
                </a:gridCol>
                <a:gridCol w="1700212">
                  <a:extLst>
                    <a:ext uri="{9D8B030D-6E8A-4147-A177-3AD203B41FA5}">
                      <a16:colId xmlns:a16="http://schemas.microsoft.com/office/drawing/2014/main" val="20001"/>
                    </a:ext>
                  </a:extLst>
                </a:gridCol>
                <a:gridCol w="827088">
                  <a:extLst>
                    <a:ext uri="{9D8B030D-6E8A-4147-A177-3AD203B41FA5}">
                      <a16:colId xmlns:a16="http://schemas.microsoft.com/office/drawing/2014/main" val="20002"/>
                    </a:ext>
                  </a:extLst>
                </a:gridCol>
                <a:gridCol w="828675">
                  <a:extLst>
                    <a:ext uri="{9D8B030D-6E8A-4147-A177-3AD203B41FA5}">
                      <a16:colId xmlns:a16="http://schemas.microsoft.com/office/drawing/2014/main" val="20003"/>
                    </a:ext>
                  </a:extLst>
                </a:gridCol>
                <a:gridCol w="2168525">
                  <a:extLst>
                    <a:ext uri="{9D8B030D-6E8A-4147-A177-3AD203B41FA5}">
                      <a16:colId xmlns:a16="http://schemas.microsoft.com/office/drawing/2014/main" val="20004"/>
                    </a:ext>
                  </a:extLst>
                </a:gridCol>
              </a:tblGrid>
              <a:tr h="3349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Work Item</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Target Completion</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dirty="0">
                          <a:ln>
                            <a:noFill/>
                          </a:ln>
                          <a:solidFill>
                            <a:srgbClr val="FF0000"/>
                          </a:solidFill>
                          <a:effectLst/>
                          <a:latin typeface="Calibri" pitchFamily="34" charset="0"/>
                          <a:ea typeface="ＭＳ Ｐゴシック" pitchFamily="34" charset="-128"/>
                        </a:rPr>
                        <a:t>12/2017</a:t>
                      </a:r>
                      <a:endParaRPr kumimoji="0" lang="en-GB" altLang="nl-NL" sz="1600" b="1" i="0" u="none" strike="noStrike" cap="none" normalizeH="0" baseline="0" dirty="0">
                        <a:ln>
                          <a:noFill/>
                        </a:ln>
                        <a:solidFill>
                          <a:srgbClr val="FF0000"/>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dirty="0">
                          <a:ln>
                            <a:noFill/>
                          </a:ln>
                          <a:solidFill>
                            <a:srgbClr val="4F6228"/>
                          </a:solidFill>
                          <a:effectLst/>
                          <a:latin typeface="Calibri" pitchFamily="34" charset="0"/>
                          <a:ea typeface="ＭＳ Ｐゴシック" pitchFamily="34" charset="-128"/>
                        </a:rPr>
                        <a:t>09/2017</a:t>
                      </a:r>
                      <a:endPar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SA1 Status</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5245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Mobile Communication System for Railways 2</a:t>
                      </a:r>
                      <a:endParaRPr kumimoji="0" lang="en-GB" altLang="nl-NL" sz="1400" b="1" i="0" u="none" strike="noStrike" cap="none" normalizeH="0" baseline="0" dirty="0">
                        <a:ln>
                          <a:noFill/>
                        </a:ln>
                        <a:solidFill>
                          <a:srgbClr val="4F6228"/>
                        </a:solidFill>
                        <a:effectLst/>
                        <a:latin typeface="Century Gothic" pitchFamily="34" charset="0"/>
                        <a:ea typeface="ＭＳ Ｐゴシック" pitchFamily="34" charset="-128"/>
                      </a:endParaRPr>
                    </a:p>
                  </a:txBody>
                  <a:tcPr marL="45734" marR="45734" marT="45551" marB="45551"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kern="1200" cap="none" normalizeH="0" baseline="0" dirty="0">
                          <a:ln>
                            <a:noFill/>
                          </a:ln>
                          <a:solidFill>
                            <a:srgbClr val="4F6228"/>
                          </a:solidFill>
                          <a:effectLst/>
                          <a:latin typeface="Calibri" pitchFamily="34" charset="0"/>
                          <a:ea typeface="ＭＳ Ｐゴシック" pitchFamily="34" charset="-128"/>
                          <a:cs typeface="+mn-cs"/>
                          <a:sym typeface="Wingdings" pitchFamily="2" charset="2"/>
                        </a:rPr>
                        <a:t>SA#80 (06/2018)</a:t>
                      </a:r>
                      <a:endParaRPr kumimoji="0" lang="en-GB" altLang="nl-NL" sz="1400" b="0" i="0" u="none" strike="noStrike" kern="1200" cap="none" normalizeH="0" baseline="0" dirty="0">
                        <a:ln>
                          <a:noFill/>
                        </a:ln>
                        <a:solidFill>
                          <a:srgbClr val="4F6228"/>
                        </a:solidFill>
                        <a:effectLst/>
                        <a:latin typeface="Calibri" pitchFamily="34" charset="0"/>
                        <a:ea typeface="ＭＳ Ｐゴシック" pitchFamily="34" charset="-128"/>
                        <a:cs typeface="+mn-cs"/>
                      </a:endParaRP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35%</a:t>
                      </a: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a:t>
                      </a: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WID approved 06/2017 </a:t>
                      </a:r>
                    </a:p>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Work in progress </a:t>
                      </a: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7" name="Content Placeholder 2">
            <a:extLst>
              <a:ext uri="{FF2B5EF4-FFF2-40B4-BE49-F238E27FC236}">
                <a16:creationId xmlns:a16="http://schemas.microsoft.com/office/drawing/2014/main" id="{E8157C9A-CDF7-4138-8798-0CF3C4A78194}"/>
              </a:ext>
            </a:extLst>
          </p:cNvPr>
          <p:cNvGraphicFramePr>
            <a:graphicFrameLocks noGrp="1"/>
          </p:cNvGraphicFramePr>
          <p:nvPr>
            <p:extLst>
              <p:ext uri="{D42A27DB-BD31-4B8C-83A1-F6EECF244321}">
                <p14:modId xmlns:p14="http://schemas.microsoft.com/office/powerpoint/2010/main" val="318871897"/>
              </p:ext>
            </p:extLst>
          </p:nvPr>
        </p:nvGraphicFramePr>
        <p:xfrm>
          <a:off x="235974" y="3901590"/>
          <a:ext cx="8663551" cy="1076938"/>
        </p:xfrm>
        <a:graphic>
          <a:graphicData uri="http://schemas.openxmlformats.org/drawingml/2006/table">
            <a:tbl>
              <a:tblPr/>
              <a:tblGrid>
                <a:gridCol w="8663551">
                  <a:extLst>
                    <a:ext uri="{9D8B030D-6E8A-4147-A177-3AD203B41FA5}">
                      <a16:colId xmlns:a16="http://schemas.microsoft.com/office/drawing/2014/main" val="20000"/>
                    </a:ext>
                  </a:extLst>
                </a:gridCol>
              </a:tblGrid>
              <a:tr h="958238">
                <a:tc>
                  <a:txBody>
                    <a:bodyPr/>
                    <a:lstStyle>
                      <a:lvl1pPr>
                        <a:spcBef>
                          <a:spcPct val="20000"/>
                        </a:spcBef>
                        <a:defRPr sz="2400">
                          <a:solidFill>
                            <a:schemeClr val="tx1"/>
                          </a:solidFill>
                          <a:latin typeface="Calibri" charset="0"/>
                          <a:ea typeface="ＭＳ Ｐゴシック" charset="-128"/>
                        </a:defRPr>
                      </a:lvl1pPr>
                      <a:lvl2pPr marL="742950" indent="-285750">
                        <a:spcBef>
                          <a:spcPct val="20000"/>
                        </a:spcBef>
                        <a:buClr>
                          <a:srgbClr val="C00000"/>
                        </a:buClr>
                        <a:buFont typeface="Arial" charset="0"/>
                        <a:defRPr sz="2000">
                          <a:solidFill>
                            <a:schemeClr val="tx1"/>
                          </a:solidFill>
                          <a:latin typeface="Calibri" charset="0"/>
                          <a:ea typeface="ＭＳ Ｐゴシック" charset="-128"/>
                        </a:defRPr>
                      </a:lvl2pPr>
                      <a:lvl3pPr marL="1143000" indent="-228600">
                        <a:spcBef>
                          <a:spcPct val="20000"/>
                        </a:spcBef>
                        <a:buFont typeface="Arial" charset="0"/>
                        <a:defRPr>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sz="1400">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sz="1400">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sz="1400">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sz="1400">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sz="1400">
                          <a:solidFill>
                            <a:schemeClr val="tx1"/>
                          </a:solidFill>
                          <a:latin typeface="Calibri" charset="0"/>
                          <a:ea typeface="ＭＳ Ｐゴシック" charset="-128"/>
                        </a:defRPr>
                      </a:lvl9p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kern="1200" cap="none" normalizeH="0" baseline="0" dirty="0">
                          <a:ln>
                            <a:noFill/>
                          </a:ln>
                          <a:solidFill>
                            <a:srgbClr val="4F6228"/>
                          </a:solidFill>
                          <a:effectLst/>
                          <a:latin typeface="Calibri" pitchFamily="34" charset="0"/>
                          <a:ea typeface="ＭＳ Ｐゴシック" pitchFamily="34" charset="-128"/>
                          <a:cs typeface="+mn-cs"/>
                        </a:rPr>
                        <a:t>Progress</a:t>
                      </a:r>
                      <a:r>
                        <a:rPr kumimoji="0" lang="en-GB" altLang="nl-NL" sz="1400" b="1" i="0" u="sng" strike="noStrike" cap="none" normalizeH="0" baseline="0" dirty="0">
                          <a:ln>
                            <a:noFill/>
                          </a:ln>
                          <a:solidFill>
                            <a:srgbClr val="4F6228"/>
                          </a:solidFill>
                          <a:effectLst/>
                          <a:latin typeface="Calibri" charset="0"/>
                          <a:ea typeface="ＭＳ Ｐゴシック" charset="-128"/>
                        </a:rPr>
                        <a:t>:</a:t>
                      </a:r>
                    </a:p>
                    <a:p>
                      <a:pPr marL="93663" marR="0" lvl="0" indent="-93663" algn="l" defTabSz="914400" rtl="0" eaLnBrk="1" fontAlgn="base" latinLnBrk="0" hangingPunct="1">
                        <a:lnSpc>
                          <a:spcPct val="93000"/>
                        </a:lnSpc>
                        <a:spcBef>
                          <a:spcPct val="15000"/>
                        </a:spcBef>
                        <a:spcAft>
                          <a:spcPct val="15000"/>
                        </a:spcAft>
                        <a:buClrTx/>
                        <a:buSzPct val="100000"/>
                        <a:buFont typeface="Arial" charset="0"/>
                        <a:buChar char="•"/>
                        <a:tabLst/>
                      </a:pPr>
                      <a:r>
                        <a:rPr kumimoji="0" lang="en-GB" altLang="nl-NL" sz="1400" b="0" i="0" u="none" strike="noStrike" kern="1200" cap="none" normalizeH="0" baseline="0" dirty="0">
                          <a:ln>
                            <a:noFill/>
                          </a:ln>
                          <a:solidFill>
                            <a:srgbClr val="4F6228"/>
                          </a:solidFill>
                          <a:effectLst/>
                          <a:latin typeface="Calibri" charset="0"/>
                          <a:ea typeface="ＭＳ Ｐゴシック" charset="-128"/>
                          <a:cs typeface="+mn-cs"/>
                        </a:rPr>
                        <a:t>3 CRs accepted</a:t>
                      </a:r>
                    </a:p>
                    <a:p>
                      <a:pPr marL="93663" marR="0" lvl="0" indent="-93663" algn="l" defTabSz="914400" rtl="0" eaLnBrk="1" fontAlgn="base" latinLnBrk="0" hangingPunct="1">
                        <a:lnSpc>
                          <a:spcPct val="93000"/>
                        </a:lnSpc>
                        <a:spcBef>
                          <a:spcPct val="15000"/>
                        </a:spcBef>
                        <a:spcAft>
                          <a:spcPct val="15000"/>
                        </a:spcAft>
                        <a:buClrTx/>
                        <a:buSzPct val="100000"/>
                        <a:buFont typeface="Arial" charset="0"/>
                        <a:buChar char="•"/>
                        <a:tabLst/>
                      </a:pPr>
                      <a:r>
                        <a:rPr kumimoji="0" lang="en-GB" altLang="nl-NL" sz="1400" b="0" i="0" u="none" strike="noStrike" kern="1200" cap="none" normalizeH="0" baseline="0" dirty="0">
                          <a:ln>
                            <a:noFill/>
                          </a:ln>
                          <a:solidFill>
                            <a:srgbClr val="4F6228"/>
                          </a:solidFill>
                          <a:effectLst/>
                          <a:latin typeface="Calibri" charset="0"/>
                          <a:ea typeface="ＭＳ Ｐゴシック" charset="-128"/>
                          <a:cs typeface="+mn-cs"/>
                        </a:rPr>
                        <a:t>Skeleton and scope for TS22.289</a:t>
                      </a:r>
                    </a:p>
                    <a:p>
                      <a:pPr marL="93663" marR="0" lvl="0" indent="-93663" algn="l" defTabSz="914400" rtl="0" eaLnBrk="1" fontAlgn="base" latinLnBrk="0" hangingPunct="1">
                        <a:lnSpc>
                          <a:spcPct val="93000"/>
                        </a:lnSpc>
                        <a:spcBef>
                          <a:spcPct val="15000"/>
                        </a:spcBef>
                        <a:spcAft>
                          <a:spcPct val="15000"/>
                        </a:spcAft>
                        <a:buClrTx/>
                        <a:buSzPct val="100000"/>
                        <a:buFont typeface="Arial" charset="0"/>
                        <a:buChar char="•"/>
                        <a:tabLst/>
                      </a:pPr>
                      <a:r>
                        <a:rPr kumimoji="0" lang="en-GB" altLang="nl-NL" sz="1400" b="0" i="0" u="none" strike="noStrike" kern="1200" cap="none" normalizeH="0" baseline="0" dirty="0">
                          <a:ln>
                            <a:noFill/>
                          </a:ln>
                          <a:solidFill>
                            <a:srgbClr val="4F6228"/>
                          </a:solidFill>
                          <a:effectLst/>
                          <a:latin typeface="Calibri" charset="0"/>
                          <a:ea typeface="ＭＳ Ｐゴシック" charset="-128"/>
                          <a:cs typeface="+mn-cs"/>
                        </a:rPr>
                        <a:t>Descriptions and requirements for CCTV and multimedia related services for TS22.289</a:t>
                      </a:r>
                    </a:p>
                  </a:txBody>
                  <a:tcPr marL="45728" marR="45728" marT="45582" marB="45582"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
        <p:nvSpPr>
          <p:cNvPr id="8" name="Text Box 50">
            <a:extLst>
              <a:ext uri="{FF2B5EF4-FFF2-40B4-BE49-F238E27FC236}">
                <a16:creationId xmlns:a16="http://schemas.microsoft.com/office/drawing/2014/main" id="{1E83E2F5-3A16-4DE2-B949-7D1EC9075A94}"/>
              </a:ext>
            </a:extLst>
          </p:cNvPr>
          <p:cNvSpPr txBox="1">
            <a:spLocks noChangeArrowheads="1"/>
          </p:cNvSpPr>
          <p:nvPr/>
        </p:nvSpPr>
        <p:spPr bwMode="auto">
          <a:xfrm>
            <a:off x="249238" y="6197600"/>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spcBef>
                <a:spcPct val="50000"/>
              </a:spcBef>
            </a:pPr>
            <a:r>
              <a:rPr lang="en-US" altLang="nl-NL" sz="1200" b="1" dirty="0">
                <a:solidFill>
                  <a:srgbClr val="FF0000"/>
                </a:solidFill>
              </a:rPr>
              <a:t>Updates in </a:t>
            </a:r>
            <a:r>
              <a:rPr lang="en-US" altLang="nl-NL" sz="1400" b="1" i="1" dirty="0">
                <a:solidFill>
                  <a:srgbClr val="FF0000"/>
                </a:solidFill>
                <a:latin typeface="Century Gothic" panose="020B0502020202020204" pitchFamily="34" charset="0"/>
              </a:rPr>
              <a:t>RED</a:t>
            </a:r>
            <a:endParaRPr lang="it-IT" altLang="nl-NL" sz="1400" b="1" i="1" dirty="0">
              <a:solidFill>
                <a:srgbClr val="FF0000"/>
              </a:solidFill>
              <a:latin typeface="Century Gothic" panose="020B0502020202020204" pitchFamily="34" charset="0"/>
            </a:endParaRPr>
          </a:p>
        </p:txBody>
      </p:sp>
      <p:graphicFrame>
        <p:nvGraphicFramePr>
          <p:cNvPr id="9" name="Table 8">
            <a:extLst>
              <a:ext uri="{FF2B5EF4-FFF2-40B4-BE49-F238E27FC236}">
                <a16:creationId xmlns:a16="http://schemas.microsoft.com/office/drawing/2014/main" id="{5F127D91-BB42-4AE8-B755-545C9EF24156}"/>
              </a:ext>
            </a:extLst>
          </p:cNvPr>
          <p:cNvGraphicFramePr>
            <a:graphicFrameLocks noGrp="1"/>
          </p:cNvGraphicFramePr>
          <p:nvPr>
            <p:extLst>
              <p:ext uri="{D42A27DB-BD31-4B8C-83A1-F6EECF244321}">
                <p14:modId xmlns:p14="http://schemas.microsoft.com/office/powerpoint/2010/main" val="2657598221"/>
              </p:ext>
            </p:extLst>
          </p:nvPr>
        </p:nvGraphicFramePr>
        <p:xfrm>
          <a:off x="238125" y="2560603"/>
          <a:ext cx="8661400" cy="1340986"/>
        </p:xfrm>
        <a:graphic>
          <a:graphicData uri="http://schemas.openxmlformats.org/drawingml/2006/table">
            <a:tbl>
              <a:tblPr/>
              <a:tblGrid>
                <a:gridCol w="884238">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gridCol w="4913312">
                  <a:extLst>
                    <a:ext uri="{9D8B030D-6E8A-4147-A177-3AD203B41FA5}">
                      <a16:colId xmlns:a16="http://schemas.microsoft.com/office/drawing/2014/main" val="20002"/>
                    </a:ext>
                  </a:extLst>
                </a:gridCol>
                <a:gridCol w="631825">
                  <a:extLst>
                    <a:ext uri="{9D8B030D-6E8A-4147-A177-3AD203B41FA5}">
                      <a16:colId xmlns:a16="http://schemas.microsoft.com/office/drawing/2014/main" val="20003"/>
                    </a:ext>
                  </a:extLst>
                </a:gridCol>
                <a:gridCol w="681038">
                  <a:extLst>
                    <a:ext uri="{9D8B030D-6E8A-4147-A177-3AD203B41FA5}">
                      <a16:colId xmlns:a16="http://schemas.microsoft.com/office/drawing/2014/main" val="20004"/>
                    </a:ext>
                  </a:extLst>
                </a:gridCol>
                <a:gridCol w="636587">
                  <a:extLst>
                    <a:ext uri="{9D8B030D-6E8A-4147-A177-3AD203B41FA5}">
                      <a16:colId xmlns:a16="http://schemas.microsoft.com/office/drawing/2014/main" val="20005"/>
                    </a:ext>
                  </a:extLst>
                </a:gridCol>
              </a:tblGrid>
              <a:tr h="304698">
                <a:tc row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1" i="0" u="none" strike="noStrike" cap="none" normalizeH="0" baseline="0" dirty="0">
                          <a:ln>
                            <a:noFill/>
                          </a:ln>
                          <a:solidFill>
                            <a:srgbClr val="4F6228"/>
                          </a:solidFill>
                          <a:effectLst/>
                          <a:latin typeface="Calibri" pitchFamily="34" charset="0"/>
                          <a:ea typeface="ＭＳ Ｐゴシック" pitchFamily="34" charset="-128"/>
                        </a:rPr>
                        <a:t>SP-170997 </a:t>
                      </a:r>
                    </a:p>
                  </a:txBody>
                  <a:tcPr marL="45728" marR="45728" marT="45618" marB="456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S1-174419</a:t>
                      </a:r>
                    </a:p>
                  </a:txBody>
                  <a:tcPr marL="45720" marR="45720" marT="45705" marB="45705"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Priority controlled by MCX User for receiving from Multiple MCX service Communication</a:t>
                      </a:r>
                      <a:endPar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20" marR="45720" marT="45705" marB="45705"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22.280</a:t>
                      </a:r>
                    </a:p>
                  </a:txBody>
                  <a:tcPr marL="45720" marR="45720" marT="45705" marB="45705"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0047r2</a:t>
                      </a:r>
                    </a:p>
                  </a:txBody>
                  <a:tcPr marL="45720" marR="45720" marT="45705" marB="45705"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Rel-16</a:t>
                      </a:r>
                    </a:p>
                  </a:txBody>
                  <a:tcPr marL="45720" marR="45720" marT="45705" marB="45705"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r h="304698">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S1-174425</a:t>
                      </a: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Changes relating to the User regrouping section of 22.280</a:t>
                      </a:r>
                      <a:endPar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22.280</a:t>
                      </a: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0049r3</a:t>
                      </a: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Rel-16</a:t>
                      </a: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06285">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S1-174424</a:t>
                      </a: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Addition of requirement on interworking between MCX Service System and GSM-R</a:t>
                      </a:r>
                      <a:endPar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22.179</a:t>
                      </a: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0061r3</a:t>
                      </a: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Rel-16</a:t>
                      </a: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3"/>
                  </a:ext>
                </a:extLst>
              </a:tr>
            </a:tbl>
          </a:graphicData>
        </a:graphic>
      </p:graphicFrame>
      <p:graphicFrame>
        <p:nvGraphicFramePr>
          <p:cNvPr id="11" name="Table 10">
            <a:extLst>
              <a:ext uri="{FF2B5EF4-FFF2-40B4-BE49-F238E27FC236}">
                <a16:creationId xmlns:a16="http://schemas.microsoft.com/office/drawing/2014/main" id="{3E0E44BD-F532-4333-88BB-EAB8E399374C}"/>
              </a:ext>
            </a:extLst>
          </p:cNvPr>
          <p:cNvGraphicFramePr>
            <a:graphicFrameLocks noGrp="1"/>
          </p:cNvGraphicFramePr>
          <p:nvPr/>
        </p:nvGraphicFramePr>
        <p:xfrm>
          <a:off x="238125" y="2246313"/>
          <a:ext cx="8661400" cy="317503"/>
        </p:xfrm>
        <a:graphic>
          <a:graphicData uri="http://schemas.openxmlformats.org/drawingml/2006/table">
            <a:tbl>
              <a:tblPr/>
              <a:tblGrid>
                <a:gridCol w="8661400">
                  <a:extLst>
                    <a:ext uri="{9D8B030D-6E8A-4147-A177-3AD203B41FA5}">
                      <a16:colId xmlns:a16="http://schemas.microsoft.com/office/drawing/2014/main" val="20000"/>
                    </a:ext>
                  </a:extLst>
                </a:gridCol>
              </a:tblGrid>
              <a:tr h="317500">
                <a:tc>
                  <a:txBody>
                    <a:bodyPr/>
                    <a:lstStyle>
                      <a:lvl1pPr>
                        <a:spcBef>
                          <a:spcPct val="20000"/>
                        </a:spcBef>
                        <a:defRPr sz="2400">
                          <a:solidFill>
                            <a:schemeClr val="tx1"/>
                          </a:solidFill>
                          <a:latin typeface="Calibri" pitchFamily="34" charset="0"/>
                          <a:ea typeface="ＭＳ Ｐゴシック" pitchFamily="34" charset="-128"/>
                        </a:defRPr>
                      </a:lvl1pPr>
                      <a:lvl2pPr marL="742950" indent="-285750">
                        <a:spcBef>
                          <a:spcPct val="20000"/>
                        </a:spcBef>
                        <a:buClr>
                          <a:srgbClr val="C00000"/>
                        </a:buClr>
                        <a:buFont typeface="Arial" charset="0"/>
                        <a:defRPr sz="2000">
                          <a:solidFill>
                            <a:schemeClr val="tx1"/>
                          </a:solidFill>
                          <a:latin typeface="Calibri" pitchFamily="34" charset="0"/>
                          <a:ea typeface="ＭＳ Ｐゴシック" pitchFamily="34" charset="-128"/>
                        </a:defRPr>
                      </a:lvl2pPr>
                      <a:lvl3pPr marL="1143000" indent="-228600">
                        <a:spcBef>
                          <a:spcPct val="20000"/>
                        </a:spcBef>
                        <a:buFont typeface="Arial" charset="0"/>
                        <a:defRPr>
                          <a:solidFill>
                            <a:schemeClr val="tx1"/>
                          </a:solidFill>
                          <a:latin typeface="Calibri" pitchFamily="34" charset="0"/>
                          <a:ea typeface="ＭＳ Ｐゴシック" pitchFamily="34" charset="-128"/>
                        </a:defRPr>
                      </a:lvl3pPr>
                      <a:lvl4pPr marL="1600200" indent="-228600">
                        <a:spcBef>
                          <a:spcPct val="20000"/>
                        </a:spcBef>
                        <a:buFont typeface="Arial" charset="0"/>
                        <a:defRPr>
                          <a:solidFill>
                            <a:schemeClr val="tx1"/>
                          </a:solidFill>
                          <a:latin typeface="Calibri" pitchFamily="34" charset="0"/>
                          <a:ea typeface="ＭＳ Ｐゴシック" pitchFamily="34" charset="-128"/>
                        </a:defRPr>
                      </a:lvl4pPr>
                      <a:lvl5pPr marL="2057400" indent="-228600">
                        <a:spcBef>
                          <a:spcPct val="20000"/>
                        </a:spcBef>
                        <a:buFont typeface="Arial" charset="0"/>
                        <a:defRPr sz="14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ea typeface="ＭＳ Ｐゴシック" pitchFamily="34" charset="-128"/>
                        </a:defRPr>
                      </a:lvl9p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rPr>
                        <a:t>Agenda item 16A.1:</a:t>
                      </a:r>
                    </a:p>
                  </a:txBody>
                  <a:tcPr marL="45732" marR="45732" marT="45372" marB="45372"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EEE6A204-4330-4D2A-B05B-99AF7471AA89}"/>
              </a:ext>
            </a:extLst>
          </p:cNvPr>
          <p:cNvSpPr>
            <a:spLocks noGrp="1"/>
          </p:cNvSpPr>
          <p:nvPr>
            <p:ph type="title"/>
          </p:nvPr>
        </p:nvSpPr>
        <p:spPr/>
        <p:txBody>
          <a:bodyPr/>
          <a:lstStyle/>
          <a:p>
            <a:r>
              <a:rPr lang="en-GB" altLang="nl-NL" dirty="0">
                <a:ea typeface="ＭＳ Ｐゴシック" panose="020B0600070205080204" pitchFamily="34" charset="-128"/>
              </a:rPr>
              <a:t>Rel-16: </a:t>
            </a:r>
            <a:r>
              <a:rPr lang="en-GB" altLang="nl-NL" dirty="0" err="1">
                <a:ea typeface="ＭＳ Ｐゴシック" panose="020B0600070205080204" pitchFamily="34" charset="-128"/>
              </a:rPr>
              <a:t>ePWS</a:t>
            </a:r>
            <a:endParaRPr lang="en-GB" altLang="nl-NL" dirty="0">
              <a:ea typeface="ＭＳ Ｐゴシック" panose="020B0600070205080204" pitchFamily="34" charset="-128"/>
            </a:endParaRPr>
          </a:p>
        </p:txBody>
      </p:sp>
      <p:graphicFrame>
        <p:nvGraphicFramePr>
          <p:cNvPr id="5" name="Content Placeholder 2">
            <a:extLst>
              <a:ext uri="{FF2B5EF4-FFF2-40B4-BE49-F238E27FC236}">
                <a16:creationId xmlns:a16="http://schemas.microsoft.com/office/drawing/2014/main" id="{F7512AB3-4AC6-4104-B0A0-BFF6C5827EE8}"/>
              </a:ext>
            </a:extLst>
          </p:cNvPr>
          <p:cNvGraphicFramePr>
            <a:graphicFrameLocks noGrp="1"/>
          </p:cNvGraphicFramePr>
          <p:nvPr>
            <p:extLst>
              <p:ext uri="{D42A27DB-BD31-4B8C-83A1-F6EECF244321}">
                <p14:modId xmlns:p14="http://schemas.microsoft.com/office/powerpoint/2010/main" val="453874444"/>
              </p:ext>
            </p:extLst>
          </p:nvPr>
        </p:nvGraphicFramePr>
        <p:xfrm>
          <a:off x="238125" y="1362075"/>
          <a:ext cx="8662988" cy="887413"/>
        </p:xfrm>
        <a:graphic>
          <a:graphicData uri="http://schemas.openxmlformats.org/drawingml/2006/table">
            <a:tbl>
              <a:tblPr/>
              <a:tblGrid>
                <a:gridCol w="3138488">
                  <a:extLst>
                    <a:ext uri="{9D8B030D-6E8A-4147-A177-3AD203B41FA5}">
                      <a16:colId xmlns:a16="http://schemas.microsoft.com/office/drawing/2014/main" val="20000"/>
                    </a:ext>
                  </a:extLst>
                </a:gridCol>
                <a:gridCol w="1700212">
                  <a:extLst>
                    <a:ext uri="{9D8B030D-6E8A-4147-A177-3AD203B41FA5}">
                      <a16:colId xmlns:a16="http://schemas.microsoft.com/office/drawing/2014/main" val="20001"/>
                    </a:ext>
                  </a:extLst>
                </a:gridCol>
                <a:gridCol w="827088">
                  <a:extLst>
                    <a:ext uri="{9D8B030D-6E8A-4147-A177-3AD203B41FA5}">
                      <a16:colId xmlns:a16="http://schemas.microsoft.com/office/drawing/2014/main" val="20002"/>
                    </a:ext>
                  </a:extLst>
                </a:gridCol>
                <a:gridCol w="828675">
                  <a:extLst>
                    <a:ext uri="{9D8B030D-6E8A-4147-A177-3AD203B41FA5}">
                      <a16:colId xmlns:a16="http://schemas.microsoft.com/office/drawing/2014/main" val="20003"/>
                    </a:ext>
                  </a:extLst>
                </a:gridCol>
                <a:gridCol w="2168525">
                  <a:extLst>
                    <a:ext uri="{9D8B030D-6E8A-4147-A177-3AD203B41FA5}">
                      <a16:colId xmlns:a16="http://schemas.microsoft.com/office/drawing/2014/main" val="20004"/>
                    </a:ext>
                  </a:extLst>
                </a:gridCol>
              </a:tblGrid>
              <a:tr h="3349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Work Item</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Target Completion</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dirty="0">
                          <a:ln>
                            <a:noFill/>
                          </a:ln>
                          <a:solidFill>
                            <a:srgbClr val="FF0000"/>
                          </a:solidFill>
                          <a:effectLst/>
                          <a:latin typeface="Calibri" pitchFamily="34" charset="0"/>
                          <a:ea typeface="ＭＳ Ｐゴシック" pitchFamily="34" charset="-128"/>
                        </a:rPr>
                        <a:t>12/2017</a:t>
                      </a:r>
                      <a:endParaRPr kumimoji="0" lang="en-GB" altLang="nl-NL" sz="1600" b="1" i="0" u="none" strike="noStrike" cap="none" normalizeH="0" baseline="0" dirty="0">
                        <a:ln>
                          <a:noFill/>
                        </a:ln>
                        <a:solidFill>
                          <a:srgbClr val="FF0000"/>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dirty="0">
                          <a:ln>
                            <a:noFill/>
                          </a:ln>
                          <a:solidFill>
                            <a:srgbClr val="4F6228"/>
                          </a:solidFill>
                          <a:effectLst/>
                          <a:latin typeface="Calibri" pitchFamily="34" charset="0"/>
                          <a:ea typeface="ＭＳ Ｐゴシック" pitchFamily="34" charset="-128"/>
                        </a:rPr>
                        <a:t>09/2017</a:t>
                      </a:r>
                      <a:endPar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SA1 Status</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5245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US" altLang="nl-NL" sz="1400" b="0" i="0" u="none" strike="noStrike" kern="1200" cap="none" normalizeH="0" baseline="0" dirty="0">
                          <a:ln>
                            <a:noFill/>
                          </a:ln>
                          <a:solidFill>
                            <a:srgbClr val="4F6228"/>
                          </a:solidFill>
                          <a:effectLst/>
                          <a:latin typeface="Calibri" pitchFamily="34" charset="0"/>
                          <a:ea typeface="ＭＳ Ｐゴシック" pitchFamily="34" charset="-128"/>
                          <a:cs typeface="+mn-cs"/>
                        </a:rPr>
                        <a:t>Enhancements of Public Warning System</a:t>
                      </a:r>
                      <a:endParaRPr kumimoji="0" lang="en-GB" altLang="nl-NL" sz="1400" b="0" i="0" u="none" strike="noStrike" kern="1200" cap="none" normalizeH="0" baseline="0" dirty="0">
                        <a:ln>
                          <a:noFill/>
                        </a:ln>
                        <a:solidFill>
                          <a:srgbClr val="4F6228"/>
                        </a:solidFill>
                        <a:effectLst/>
                        <a:latin typeface="Calibri" pitchFamily="34" charset="0"/>
                        <a:ea typeface="ＭＳ Ｐゴシック" pitchFamily="34" charset="-128"/>
                        <a:cs typeface="+mn-cs"/>
                      </a:endParaRPr>
                    </a:p>
                  </a:txBody>
                  <a:tcPr marL="45734" marR="45734" marT="45551" marB="45551"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kern="1200" cap="none" normalizeH="0" baseline="0" dirty="0">
                          <a:ln>
                            <a:noFill/>
                          </a:ln>
                          <a:solidFill>
                            <a:srgbClr val="4F6228"/>
                          </a:solidFill>
                          <a:effectLst/>
                          <a:latin typeface="Calibri" pitchFamily="34" charset="0"/>
                          <a:ea typeface="ＭＳ Ｐゴシック" pitchFamily="34" charset="-128"/>
                          <a:cs typeface="+mn-cs"/>
                          <a:sym typeface="Wingdings" pitchFamily="2" charset="2"/>
                        </a:rPr>
                        <a:t>SA#82 (12/2018)</a:t>
                      </a:r>
                      <a:endParaRPr kumimoji="0" lang="en-GB" altLang="nl-NL" sz="1400" b="0" i="0" u="none" strike="noStrike" kern="1200" cap="none" normalizeH="0" baseline="0" dirty="0">
                        <a:ln>
                          <a:noFill/>
                        </a:ln>
                        <a:solidFill>
                          <a:srgbClr val="4F6228"/>
                        </a:solidFill>
                        <a:effectLst/>
                        <a:latin typeface="Calibri" pitchFamily="34" charset="0"/>
                        <a:ea typeface="ＭＳ Ｐゴシック" pitchFamily="34" charset="-128"/>
                        <a:cs typeface="+mn-cs"/>
                      </a:endParaRP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0%</a:t>
                      </a: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a:t>
                      </a: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New WID</a:t>
                      </a: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2" name="Table 1">
            <a:extLst>
              <a:ext uri="{FF2B5EF4-FFF2-40B4-BE49-F238E27FC236}">
                <a16:creationId xmlns:a16="http://schemas.microsoft.com/office/drawing/2014/main" id="{0404848E-54C4-45EA-B7A1-33B610BE098B}"/>
              </a:ext>
            </a:extLst>
          </p:cNvPr>
          <p:cNvGraphicFramePr>
            <a:graphicFrameLocks noGrp="1"/>
          </p:cNvGraphicFramePr>
          <p:nvPr>
            <p:extLst>
              <p:ext uri="{D42A27DB-BD31-4B8C-83A1-F6EECF244321}">
                <p14:modId xmlns:p14="http://schemas.microsoft.com/office/powerpoint/2010/main" val="3806748912"/>
              </p:ext>
            </p:extLst>
          </p:nvPr>
        </p:nvGraphicFramePr>
        <p:xfrm>
          <a:off x="238125" y="2246313"/>
          <a:ext cx="8661400" cy="317503"/>
        </p:xfrm>
        <a:graphic>
          <a:graphicData uri="http://schemas.openxmlformats.org/drawingml/2006/table">
            <a:tbl>
              <a:tblPr/>
              <a:tblGrid>
                <a:gridCol w="8661400">
                  <a:extLst>
                    <a:ext uri="{9D8B030D-6E8A-4147-A177-3AD203B41FA5}">
                      <a16:colId xmlns:a16="http://schemas.microsoft.com/office/drawing/2014/main" val="20000"/>
                    </a:ext>
                  </a:extLst>
                </a:gridCol>
              </a:tblGrid>
              <a:tr h="317500">
                <a:tc>
                  <a:txBody>
                    <a:bodyPr/>
                    <a:lstStyle>
                      <a:lvl1pPr>
                        <a:spcBef>
                          <a:spcPct val="20000"/>
                        </a:spcBef>
                        <a:defRPr sz="2400">
                          <a:solidFill>
                            <a:schemeClr val="tx1"/>
                          </a:solidFill>
                          <a:latin typeface="Calibri" pitchFamily="34" charset="0"/>
                          <a:ea typeface="ＭＳ Ｐゴシック" pitchFamily="34" charset="-128"/>
                        </a:defRPr>
                      </a:lvl1pPr>
                      <a:lvl2pPr marL="742950" indent="-285750">
                        <a:spcBef>
                          <a:spcPct val="20000"/>
                        </a:spcBef>
                        <a:buClr>
                          <a:srgbClr val="C00000"/>
                        </a:buClr>
                        <a:buFont typeface="Arial" charset="0"/>
                        <a:defRPr sz="2000">
                          <a:solidFill>
                            <a:schemeClr val="tx1"/>
                          </a:solidFill>
                          <a:latin typeface="Calibri" pitchFamily="34" charset="0"/>
                          <a:ea typeface="ＭＳ Ｐゴシック" pitchFamily="34" charset="-128"/>
                        </a:defRPr>
                      </a:lvl2pPr>
                      <a:lvl3pPr marL="1143000" indent="-228600">
                        <a:spcBef>
                          <a:spcPct val="20000"/>
                        </a:spcBef>
                        <a:buFont typeface="Arial" charset="0"/>
                        <a:defRPr>
                          <a:solidFill>
                            <a:schemeClr val="tx1"/>
                          </a:solidFill>
                          <a:latin typeface="Calibri" pitchFamily="34" charset="0"/>
                          <a:ea typeface="ＭＳ Ｐゴシック" pitchFamily="34" charset="-128"/>
                        </a:defRPr>
                      </a:lvl3pPr>
                      <a:lvl4pPr marL="1600200" indent="-228600">
                        <a:spcBef>
                          <a:spcPct val="20000"/>
                        </a:spcBef>
                        <a:buFont typeface="Arial" charset="0"/>
                        <a:defRPr>
                          <a:solidFill>
                            <a:schemeClr val="tx1"/>
                          </a:solidFill>
                          <a:latin typeface="Calibri" pitchFamily="34" charset="0"/>
                          <a:ea typeface="ＭＳ Ｐゴシック" pitchFamily="34" charset="-128"/>
                        </a:defRPr>
                      </a:lvl4pPr>
                      <a:lvl5pPr marL="2057400" indent="-228600">
                        <a:spcBef>
                          <a:spcPct val="20000"/>
                        </a:spcBef>
                        <a:buFont typeface="Arial" charset="0"/>
                        <a:defRPr sz="14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ea typeface="ＭＳ Ｐゴシック" pitchFamily="34" charset="-128"/>
                        </a:defRPr>
                      </a:lvl9p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rPr>
                        <a:t>Agenda item 18:</a:t>
                      </a:r>
                    </a:p>
                  </a:txBody>
                  <a:tcPr marL="45732" marR="45732" marT="45372" marB="45372"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7" name="Content Placeholder 2">
            <a:extLst>
              <a:ext uri="{FF2B5EF4-FFF2-40B4-BE49-F238E27FC236}">
                <a16:creationId xmlns:a16="http://schemas.microsoft.com/office/drawing/2014/main" id="{E8157C9A-CDF7-4138-8798-0CF3C4A78194}"/>
              </a:ext>
            </a:extLst>
          </p:cNvPr>
          <p:cNvGraphicFramePr>
            <a:graphicFrameLocks noGrp="1"/>
          </p:cNvGraphicFramePr>
          <p:nvPr>
            <p:extLst>
              <p:ext uri="{D42A27DB-BD31-4B8C-83A1-F6EECF244321}">
                <p14:modId xmlns:p14="http://schemas.microsoft.com/office/powerpoint/2010/main" val="1365597226"/>
              </p:ext>
            </p:extLst>
          </p:nvPr>
        </p:nvGraphicFramePr>
        <p:xfrm>
          <a:off x="238125" y="2562225"/>
          <a:ext cx="8661400" cy="2197142"/>
        </p:xfrm>
        <a:graphic>
          <a:graphicData uri="http://schemas.openxmlformats.org/drawingml/2006/table">
            <a:tbl>
              <a:tblPr/>
              <a:tblGrid>
                <a:gridCol w="8661400">
                  <a:extLst>
                    <a:ext uri="{9D8B030D-6E8A-4147-A177-3AD203B41FA5}">
                      <a16:colId xmlns:a16="http://schemas.microsoft.com/office/drawing/2014/main" val="20000"/>
                    </a:ext>
                  </a:extLst>
                </a:gridCol>
              </a:tblGrid>
              <a:tr h="814388">
                <a:tc>
                  <a:txBody>
                    <a:bodyPr/>
                    <a:lstStyle>
                      <a:lvl1pPr>
                        <a:spcBef>
                          <a:spcPct val="20000"/>
                        </a:spcBef>
                        <a:defRPr sz="2400">
                          <a:solidFill>
                            <a:schemeClr val="tx1"/>
                          </a:solidFill>
                          <a:latin typeface="Calibri" charset="0"/>
                          <a:ea typeface="ＭＳ Ｐゴシック" charset="-128"/>
                        </a:defRPr>
                      </a:lvl1pPr>
                      <a:lvl2pPr marL="742950" indent="-285750">
                        <a:spcBef>
                          <a:spcPct val="20000"/>
                        </a:spcBef>
                        <a:buClr>
                          <a:srgbClr val="C00000"/>
                        </a:buClr>
                        <a:buFont typeface="Arial" charset="0"/>
                        <a:defRPr sz="2000">
                          <a:solidFill>
                            <a:schemeClr val="tx1"/>
                          </a:solidFill>
                          <a:latin typeface="Calibri" charset="0"/>
                          <a:ea typeface="ＭＳ Ｐゴシック" charset="-128"/>
                        </a:defRPr>
                      </a:lvl2pPr>
                      <a:lvl3pPr marL="1143000" indent="-228600">
                        <a:spcBef>
                          <a:spcPct val="20000"/>
                        </a:spcBef>
                        <a:buFont typeface="Arial" charset="0"/>
                        <a:defRPr>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sz="1400">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sz="1400">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sz="1400">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sz="1400">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sz="1400">
                          <a:solidFill>
                            <a:schemeClr val="tx1"/>
                          </a:solidFill>
                          <a:latin typeface="Calibri" charset="0"/>
                          <a:ea typeface="ＭＳ Ｐゴシック" charset="-128"/>
                        </a:defRPr>
                      </a:lvl9p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0" u="sng" strike="noStrike" cap="none" normalizeH="0" baseline="0" dirty="0">
                          <a:ln>
                            <a:noFill/>
                          </a:ln>
                          <a:solidFill>
                            <a:srgbClr val="4F6228"/>
                          </a:solidFill>
                          <a:effectLst/>
                          <a:latin typeface="Calibri" charset="0"/>
                          <a:ea typeface="ＭＳ Ｐゴシック" charset="-128"/>
                        </a:rPr>
                        <a:t>Remarks:</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New WID for approval at this meeting in SP-170998 == S1-174561</a:t>
                      </a:r>
                      <a:endPar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endParaRPr>
                    </a:p>
                    <a:p>
                      <a:pPr marL="93663" marR="0" lvl="0" indent="-93663" algn="l" defTabSz="914400" rtl="0" eaLnBrk="1" fontAlgn="base" latinLnBrk="0" hangingPunct="1">
                        <a:lnSpc>
                          <a:spcPct val="93000"/>
                        </a:lnSpc>
                        <a:spcBef>
                          <a:spcPct val="15000"/>
                        </a:spcBef>
                        <a:spcAft>
                          <a:spcPct val="15000"/>
                        </a:spcAft>
                        <a:buClrTx/>
                        <a:buSzPct val="100000"/>
                        <a:buFont typeface="Arial" charset="0"/>
                        <a:buChar char="•"/>
                        <a:tabLst/>
                      </a:pPr>
                      <a:r>
                        <a:rPr kumimoji="0" lang="en-US" altLang="nl-NL" sz="1400" b="0" i="0" u="none" strike="noStrike" cap="none" normalizeH="0" baseline="0" dirty="0">
                          <a:ln>
                            <a:noFill/>
                          </a:ln>
                          <a:solidFill>
                            <a:srgbClr val="4F6228"/>
                          </a:solidFill>
                          <a:effectLst/>
                          <a:latin typeface="Calibri" charset="0"/>
                          <a:ea typeface="ＭＳ Ｐゴシック" charset="-128"/>
                        </a:rPr>
                        <a:t>Objectives are:</a:t>
                      </a:r>
                    </a:p>
                    <a:p>
                      <a:pPr marL="182563" marR="0" lvl="0" indent="-93663" algn="l" defTabSz="914400" rtl="0" eaLnBrk="1" fontAlgn="base" latinLnBrk="0" hangingPunct="1">
                        <a:lnSpc>
                          <a:spcPct val="93000"/>
                        </a:lnSpc>
                        <a:spcBef>
                          <a:spcPct val="15000"/>
                        </a:spcBef>
                        <a:spcAft>
                          <a:spcPct val="15000"/>
                        </a:spcAft>
                        <a:buClrTx/>
                        <a:buSzPct val="100000"/>
                        <a:buFont typeface="Arial" charset="0"/>
                        <a:buChar char="•"/>
                        <a:tabLst/>
                      </a:pPr>
                      <a:r>
                        <a:rPr kumimoji="0" lang="en-US" altLang="nl-NL" sz="1400" b="0" i="0" u="none" strike="noStrike" cap="none" normalizeH="0" baseline="0" dirty="0">
                          <a:ln>
                            <a:noFill/>
                          </a:ln>
                          <a:solidFill>
                            <a:srgbClr val="4F6228"/>
                          </a:solidFill>
                          <a:effectLst/>
                          <a:latin typeface="Calibri" charset="0"/>
                          <a:ea typeface="ＭＳ Ｐゴシック" charset="-128"/>
                        </a:rPr>
                        <a:t>to specify stage 1 requirements for new functionalities for UEs whose user interface is not suitable to show text based messages (no user interface, relay UEs, UEs with a different user interface)</a:t>
                      </a:r>
                    </a:p>
                    <a:p>
                      <a:pPr marL="182563" marR="0" lvl="0" indent="-93663" algn="l" defTabSz="914400" rtl="0" eaLnBrk="1" fontAlgn="base" latinLnBrk="0" hangingPunct="1">
                        <a:lnSpc>
                          <a:spcPct val="93000"/>
                        </a:lnSpc>
                        <a:spcBef>
                          <a:spcPct val="15000"/>
                        </a:spcBef>
                        <a:spcAft>
                          <a:spcPct val="15000"/>
                        </a:spcAft>
                        <a:buClrTx/>
                        <a:buSzPct val="100000"/>
                        <a:buFont typeface="Arial" charset="0"/>
                        <a:buChar char="•"/>
                        <a:tabLst/>
                      </a:pPr>
                      <a:r>
                        <a:rPr kumimoji="0" lang="en-US" altLang="nl-NL" sz="1400" b="0" i="0" u="none" strike="noStrike" cap="none" normalizeH="0" baseline="0" dirty="0">
                          <a:ln>
                            <a:noFill/>
                          </a:ln>
                          <a:solidFill>
                            <a:srgbClr val="4F6228"/>
                          </a:solidFill>
                          <a:effectLst/>
                          <a:latin typeface="Calibri" charset="0"/>
                          <a:ea typeface="ＭＳ Ｐゴシック" charset="-128"/>
                        </a:rPr>
                        <a:t>To specify stage 1 requirements that address the improvement of understandability of a PWS messages for users with disabilities (e.g. vision impairment) and users that are in another country without knowledge of the local language</a:t>
                      </a:r>
                    </a:p>
                    <a:p>
                      <a:pPr marL="92075" marR="0" lvl="0" indent="-92075" algn="l" defTabSz="914400" rtl="0" eaLnBrk="1" fontAlgn="base" latinLnBrk="0" hangingPunct="1">
                        <a:lnSpc>
                          <a:spcPct val="93000"/>
                        </a:lnSpc>
                        <a:spcBef>
                          <a:spcPct val="15000"/>
                        </a:spcBef>
                        <a:spcAft>
                          <a:spcPct val="15000"/>
                        </a:spcAft>
                        <a:buClrTx/>
                        <a:buSzPct val="100000"/>
                        <a:buFont typeface="Arial" charset="0"/>
                        <a:buChar char="•"/>
                        <a:tabLst/>
                      </a:pPr>
                      <a:r>
                        <a:rPr kumimoji="0" lang="en-US" altLang="nl-NL" sz="1400" b="0" i="0" u="none" strike="noStrike" cap="none" normalizeH="0" baseline="0" dirty="0">
                          <a:ln>
                            <a:noFill/>
                          </a:ln>
                          <a:solidFill>
                            <a:srgbClr val="4F6228"/>
                          </a:solidFill>
                          <a:effectLst/>
                          <a:latin typeface="Calibri" charset="0"/>
                          <a:ea typeface="ＭＳ Ｐゴシック" charset="-128"/>
                        </a:rPr>
                        <a:t>This work item will not introduce new functionality for US WEA and Japan ETWS</a:t>
                      </a:r>
                    </a:p>
                  </a:txBody>
                  <a:tcPr marL="45728" marR="45728" marT="45582" marB="45582"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
        <p:nvSpPr>
          <p:cNvPr id="8" name="Text Box 50">
            <a:extLst>
              <a:ext uri="{FF2B5EF4-FFF2-40B4-BE49-F238E27FC236}">
                <a16:creationId xmlns:a16="http://schemas.microsoft.com/office/drawing/2014/main" id="{1E83E2F5-3A16-4DE2-B949-7D1EC9075A94}"/>
              </a:ext>
            </a:extLst>
          </p:cNvPr>
          <p:cNvSpPr txBox="1">
            <a:spLocks noChangeArrowheads="1"/>
          </p:cNvSpPr>
          <p:nvPr/>
        </p:nvSpPr>
        <p:spPr bwMode="auto">
          <a:xfrm>
            <a:off x="249238" y="6197600"/>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spcBef>
                <a:spcPct val="50000"/>
              </a:spcBef>
            </a:pPr>
            <a:r>
              <a:rPr lang="en-US" altLang="nl-NL" sz="1200" b="1" dirty="0">
                <a:solidFill>
                  <a:srgbClr val="FF0000"/>
                </a:solidFill>
              </a:rPr>
              <a:t>Updates in </a:t>
            </a:r>
            <a:r>
              <a:rPr lang="en-US" altLang="nl-NL" sz="1400" b="1" i="1" dirty="0">
                <a:solidFill>
                  <a:srgbClr val="FF0000"/>
                </a:solidFill>
                <a:latin typeface="Century Gothic" panose="020B0502020202020204" pitchFamily="34" charset="0"/>
              </a:rPr>
              <a:t>RED</a:t>
            </a:r>
            <a:endParaRPr lang="it-IT" altLang="nl-NL" sz="1400" b="1" i="1" dirty="0">
              <a:solidFill>
                <a:srgbClr val="FF0000"/>
              </a:solidFill>
              <a:latin typeface="Century Gothic" panose="020B0502020202020204" pitchFamily="34" charset="0"/>
            </a:endParaRPr>
          </a:p>
        </p:txBody>
      </p:sp>
    </p:spTree>
    <p:extLst>
      <p:ext uri="{BB962C8B-B14F-4D97-AF65-F5344CB8AC3E}">
        <p14:creationId xmlns:p14="http://schemas.microsoft.com/office/powerpoint/2010/main" val="2093787418"/>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B0786ED1-2612-4D41-842E-4DAA316D868A}"/>
              </a:ext>
            </a:extLst>
          </p:cNvPr>
          <p:cNvSpPr>
            <a:spLocks noGrp="1"/>
          </p:cNvSpPr>
          <p:nvPr>
            <p:ph type="title"/>
          </p:nvPr>
        </p:nvSpPr>
        <p:spPr/>
        <p:txBody>
          <a:bodyPr/>
          <a:lstStyle/>
          <a:p>
            <a:r>
              <a:rPr lang="en-GB" altLang="nl-NL">
                <a:ea typeface="ＭＳ Ｐゴシック" panose="020B0600070205080204" pitchFamily="34" charset="-128"/>
              </a:rPr>
              <a:t>Other CRs under TEI16</a:t>
            </a:r>
          </a:p>
        </p:txBody>
      </p:sp>
      <p:graphicFrame>
        <p:nvGraphicFramePr>
          <p:cNvPr id="5" name="Content Placeholder 2">
            <a:extLst>
              <a:ext uri="{FF2B5EF4-FFF2-40B4-BE49-F238E27FC236}">
                <a16:creationId xmlns:a16="http://schemas.microsoft.com/office/drawing/2014/main" id="{EBA8C884-45AB-4AB8-95B4-547F1C0332EF}"/>
              </a:ext>
            </a:extLst>
          </p:cNvPr>
          <p:cNvGraphicFramePr>
            <a:graphicFrameLocks noGrp="1"/>
          </p:cNvGraphicFramePr>
          <p:nvPr>
            <p:extLst>
              <p:ext uri="{D42A27DB-BD31-4B8C-83A1-F6EECF244321}">
                <p14:modId xmlns:p14="http://schemas.microsoft.com/office/powerpoint/2010/main" val="1387980853"/>
              </p:ext>
            </p:extLst>
          </p:nvPr>
        </p:nvGraphicFramePr>
        <p:xfrm>
          <a:off x="261938" y="1612900"/>
          <a:ext cx="8659812" cy="1998524"/>
        </p:xfrm>
        <a:graphic>
          <a:graphicData uri="http://schemas.openxmlformats.org/drawingml/2006/table">
            <a:tbl>
              <a:tblPr/>
              <a:tblGrid>
                <a:gridCol w="893762">
                  <a:extLst>
                    <a:ext uri="{9D8B030D-6E8A-4147-A177-3AD203B41FA5}">
                      <a16:colId xmlns:a16="http://schemas.microsoft.com/office/drawing/2014/main" val="20000"/>
                    </a:ext>
                  </a:extLst>
                </a:gridCol>
                <a:gridCol w="873125">
                  <a:extLst>
                    <a:ext uri="{9D8B030D-6E8A-4147-A177-3AD203B41FA5}">
                      <a16:colId xmlns:a16="http://schemas.microsoft.com/office/drawing/2014/main" val="20001"/>
                    </a:ext>
                  </a:extLst>
                </a:gridCol>
                <a:gridCol w="4829175">
                  <a:extLst>
                    <a:ext uri="{9D8B030D-6E8A-4147-A177-3AD203B41FA5}">
                      <a16:colId xmlns:a16="http://schemas.microsoft.com/office/drawing/2014/main" val="20002"/>
                    </a:ext>
                  </a:extLst>
                </a:gridCol>
                <a:gridCol w="714375">
                  <a:extLst>
                    <a:ext uri="{9D8B030D-6E8A-4147-A177-3AD203B41FA5}">
                      <a16:colId xmlns:a16="http://schemas.microsoft.com/office/drawing/2014/main" val="20003"/>
                    </a:ext>
                  </a:extLst>
                </a:gridCol>
                <a:gridCol w="723900">
                  <a:extLst>
                    <a:ext uri="{9D8B030D-6E8A-4147-A177-3AD203B41FA5}">
                      <a16:colId xmlns:a16="http://schemas.microsoft.com/office/drawing/2014/main" val="20004"/>
                    </a:ext>
                  </a:extLst>
                </a:gridCol>
                <a:gridCol w="625475">
                  <a:extLst>
                    <a:ext uri="{9D8B030D-6E8A-4147-A177-3AD203B41FA5}">
                      <a16:colId xmlns:a16="http://schemas.microsoft.com/office/drawing/2014/main" val="20005"/>
                    </a:ext>
                  </a:extLst>
                </a:gridCol>
              </a:tblGrid>
              <a:tr h="274171">
                <a:tc gridSpan="6">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rPr>
                        <a:t>TEI16: Agenda item 16G.1 Agreed CRs:</a:t>
                      </a:r>
                    </a:p>
                  </a:txBody>
                  <a:tcPr marL="68584" marR="68584"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289052">
                <a:tc rowSpan="4">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1" i="0" u="none" strike="noStrike" cap="none" normalizeH="0" baseline="0" dirty="0">
                          <a:ln>
                            <a:noFill/>
                          </a:ln>
                          <a:solidFill>
                            <a:srgbClr val="4F6228"/>
                          </a:solidFill>
                          <a:effectLst/>
                          <a:latin typeface="Calibri" pitchFamily="34" charset="0"/>
                          <a:ea typeface="ＭＳ Ｐゴシック" pitchFamily="34" charset="-128"/>
                        </a:rPr>
                        <a:t>SP-170989</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41" marB="4564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S1-174564</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44" marB="4564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Modification of KPI value for Virtual Reality (VR) user data rate</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44" marB="4564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22.261</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44" marB="4564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0068r1</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44" marB="4564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Rel-16</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44" marB="4564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r h="517776">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kern="1200" cap="none" normalizeH="0" baseline="0" dirty="0">
                          <a:ln>
                            <a:noFill/>
                          </a:ln>
                          <a:solidFill>
                            <a:srgbClr val="4F6228"/>
                          </a:solidFill>
                          <a:effectLst/>
                          <a:latin typeface="Calibri" pitchFamily="34" charset="0"/>
                          <a:ea typeface="ＭＳ Ｐゴシック" pitchFamily="34" charset="-128"/>
                          <a:cs typeface="+mn-cs"/>
                        </a:rPr>
                        <a:t>S1-174566</a:t>
                      </a:r>
                    </a:p>
                  </a:txBody>
                  <a:tcPr marL="45720" marR="45720" marT="45644" marB="4564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kern="1200" cap="none" normalizeH="0" baseline="0" dirty="0">
                          <a:ln>
                            <a:noFill/>
                          </a:ln>
                          <a:solidFill>
                            <a:srgbClr val="4F6228"/>
                          </a:solidFill>
                          <a:effectLst/>
                          <a:latin typeface="Calibri" pitchFamily="34" charset="0"/>
                          <a:ea typeface="ＭＳ Ｐゴシック" pitchFamily="34" charset="-128"/>
                          <a:cs typeface="+mn-cs"/>
                        </a:rPr>
                        <a:t>Addition of capability to support centralised enhanced status monitoring when operating on-network</a:t>
                      </a:r>
                      <a:endParaRPr kumimoji="0" lang="en-GB" altLang="nl-NL" sz="1400" b="0" i="0" u="none" strike="noStrike" kern="1200" cap="none" normalizeH="0" baseline="0" dirty="0">
                        <a:ln>
                          <a:noFill/>
                        </a:ln>
                        <a:solidFill>
                          <a:srgbClr val="4F6228"/>
                        </a:solidFill>
                        <a:effectLst/>
                        <a:latin typeface="Calibri" pitchFamily="34" charset="0"/>
                        <a:ea typeface="ＭＳ Ｐゴシック" pitchFamily="34" charset="-128"/>
                        <a:cs typeface="+mn-cs"/>
                      </a:endParaRPr>
                    </a:p>
                  </a:txBody>
                  <a:tcPr marL="45720" marR="45720" marT="45644" marB="4564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kern="1200" cap="none" normalizeH="0" baseline="0" dirty="0">
                          <a:ln>
                            <a:noFill/>
                          </a:ln>
                          <a:solidFill>
                            <a:srgbClr val="4F6228"/>
                          </a:solidFill>
                          <a:effectLst/>
                          <a:latin typeface="Calibri" pitchFamily="34" charset="0"/>
                          <a:ea typeface="ＭＳ Ｐゴシック" pitchFamily="34" charset="-128"/>
                          <a:cs typeface="+mn-cs"/>
                        </a:rPr>
                        <a:t>22.282</a:t>
                      </a:r>
                    </a:p>
                  </a:txBody>
                  <a:tcPr marL="45720" marR="45720" marT="45644" marB="4564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kern="1200" cap="none" normalizeH="0" baseline="0" dirty="0">
                          <a:ln>
                            <a:noFill/>
                          </a:ln>
                          <a:solidFill>
                            <a:srgbClr val="4F6228"/>
                          </a:solidFill>
                          <a:effectLst/>
                          <a:latin typeface="Calibri" pitchFamily="34" charset="0"/>
                          <a:ea typeface="ＭＳ Ｐゴシック" pitchFamily="34" charset="-128"/>
                          <a:cs typeface="+mn-cs"/>
                        </a:rPr>
                        <a:t>0015r2</a:t>
                      </a:r>
                    </a:p>
                  </a:txBody>
                  <a:tcPr marL="45720" marR="45720" marT="45644" marB="4564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kern="1200" cap="none" normalizeH="0" baseline="0" dirty="0">
                          <a:ln>
                            <a:noFill/>
                          </a:ln>
                          <a:solidFill>
                            <a:srgbClr val="4F6228"/>
                          </a:solidFill>
                          <a:effectLst/>
                          <a:latin typeface="Calibri" pitchFamily="34" charset="0"/>
                          <a:ea typeface="ＭＳ Ｐゴシック" pitchFamily="34" charset="-128"/>
                          <a:cs typeface="+mn-cs"/>
                        </a:rPr>
                        <a:t>Rel-16</a:t>
                      </a:r>
                    </a:p>
                  </a:txBody>
                  <a:tcPr marL="45720" marR="45720" marT="45644" marB="4564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0000"/>
                      </a:schemeClr>
                    </a:solidFill>
                  </a:tcPr>
                </a:tc>
                <a:extLst>
                  <a:ext uri="{0D108BD9-81ED-4DB2-BD59-A6C34878D82A}">
                    <a16:rowId xmlns:a16="http://schemas.microsoft.com/office/drawing/2014/main" val="1622287157"/>
                  </a:ext>
                </a:extLst>
              </a:tr>
              <a:tr h="0">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nl-NL" sz="200" b="1" i="0" u="none" strike="noStrike" cap="none" normalizeH="0" baseline="0" dirty="0">
                        <a:ln>
                          <a:noFill/>
                        </a:ln>
                        <a:solidFill>
                          <a:srgbClr val="4F6228"/>
                        </a:solidFill>
                        <a:effectLst/>
                        <a:latin typeface="Arial" pitchFamily="34" charset="0"/>
                        <a:ea typeface="ＭＳ Ｐゴシック" pitchFamily="34" charset="-128"/>
                      </a:endParaRPr>
                    </a:p>
                  </a:txBody>
                  <a:tcPr marL="0" marR="0" marT="0"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nl-NL" sz="200" b="1" i="0" u="none" strike="noStrike" cap="none" normalizeH="0" baseline="0" dirty="0">
                        <a:ln>
                          <a:noFill/>
                        </a:ln>
                        <a:solidFill>
                          <a:srgbClr val="4F6228"/>
                        </a:solidFill>
                        <a:effectLst/>
                        <a:latin typeface="Arial" pitchFamily="34" charset="0"/>
                        <a:ea typeface="ＭＳ Ｐゴシック" pitchFamily="34" charset="-128"/>
                      </a:endParaRPr>
                    </a:p>
                  </a:txBody>
                  <a:tcPr marL="0" marR="0" marT="0"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nl-NL" sz="200" b="1" i="0" u="none" strike="noStrike" cap="none" normalizeH="0" baseline="0" dirty="0">
                        <a:ln>
                          <a:noFill/>
                        </a:ln>
                        <a:solidFill>
                          <a:srgbClr val="4F6228"/>
                        </a:solidFill>
                        <a:effectLst/>
                        <a:latin typeface="Arial" pitchFamily="34" charset="0"/>
                        <a:ea typeface="ＭＳ Ｐゴシック" pitchFamily="34" charset="-128"/>
                      </a:endParaRPr>
                    </a:p>
                  </a:txBody>
                  <a:tcPr marL="0" marR="0" marT="0"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nl-NL" sz="200" b="1" i="0" u="none" strike="noStrike" cap="none" normalizeH="0" baseline="0" dirty="0">
                        <a:ln>
                          <a:noFill/>
                        </a:ln>
                        <a:solidFill>
                          <a:srgbClr val="4F6228"/>
                        </a:solidFill>
                        <a:effectLst/>
                        <a:latin typeface="Arial" pitchFamily="34" charset="0"/>
                        <a:ea typeface="ＭＳ Ｐゴシック" pitchFamily="34" charset="-128"/>
                      </a:endParaRPr>
                    </a:p>
                  </a:txBody>
                  <a:tcPr marL="0" marR="0" marT="0"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nl-NL" sz="200" b="1" i="0" u="none" strike="noStrike" cap="none" normalizeH="0" baseline="0" dirty="0">
                        <a:ln>
                          <a:noFill/>
                        </a:ln>
                        <a:solidFill>
                          <a:srgbClr val="4F6228"/>
                        </a:solidFill>
                        <a:effectLst/>
                        <a:latin typeface="Arial" pitchFamily="34" charset="0"/>
                        <a:ea typeface="ＭＳ Ｐゴシック" pitchFamily="34" charset="-128"/>
                      </a:endParaRPr>
                    </a:p>
                  </a:txBody>
                  <a:tcPr marL="0" marR="0" marT="0"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3862291672"/>
                  </a:ext>
                </a:extLst>
              </a:tr>
              <a:tr h="555855">
                <a:tc vMerge="1">
                  <a:txBody>
                    <a:bodyPr/>
                    <a:lstStyle/>
                    <a:p>
                      <a:endParaRPr lang="en-GB"/>
                    </a:p>
                  </a:txBody>
                  <a:tcPr/>
                </a:tc>
                <a:tc gridSpan="5">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sng" strike="noStrike" cap="none" normalizeH="0" baseline="0" dirty="0">
                          <a:ln>
                            <a:noFill/>
                          </a:ln>
                          <a:solidFill>
                            <a:srgbClr val="4F6228"/>
                          </a:solidFill>
                          <a:effectLst/>
                          <a:latin typeface="Calibri" pitchFamily="34" charset="0"/>
                          <a:ea typeface="ＭＳ Ｐゴシック" pitchFamily="34" charset="-128"/>
                        </a:rPr>
                        <a:t>Remarks:</a:t>
                      </a:r>
                    </a:p>
                    <a:p>
                      <a:pPr marL="87313" marR="0" lvl="0" indent="-87313" algn="l" defTabSz="914400" rtl="0" eaLnBrk="1" fontAlgn="base" latinLnBrk="0" hangingPunct="1">
                        <a:lnSpc>
                          <a:spcPct val="100000"/>
                        </a:lnSpc>
                        <a:spcBef>
                          <a:spcPts val="300"/>
                        </a:spcBef>
                        <a:spcAft>
                          <a:spcPts val="300"/>
                        </a:spcAft>
                        <a:buClrTx/>
                        <a:buSzTx/>
                        <a:buFont typeface="Arial" pitchFamily="34" charset="0"/>
                        <a:buChar char="•"/>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22.261CR0068 changes required user data rate value for VR from 250Mbps to 1 </a:t>
                      </a:r>
                      <a:r>
                        <a:rPr kumimoji="0" lang="en-US" altLang="nl-NL" sz="1400" b="0" i="0" u="none" strike="noStrike" cap="none" normalizeH="0" baseline="0" dirty="0" err="1">
                          <a:ln>
                            <a:noFill/>
                          </a:ln>
                          <a:solidFill>
                            <a:srgbClr val="4F6228"/>
                          </a:solidFill>
                          <a:effectLst/>
                          <a:latin typeface="Calibri" pitchFamily="34" charset="0"/>
                          <a:ea typeface="ＭＳ Ｐゴシック" pitchFamily="34" charset="-128"/>
                        </a:rPr>
                        <a:t>Gbps</a:t>
                      </a:r>
                      <a:endPar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endParaRPr>
                    </a:p>
                    <a:p>
                      <a:pPr marL="87313" marR="0" lvl="0" indent="-87313" algn="l" defTabSz="914400" rtl="0" eaLnBrk="1" fontAlgn="base" latinLnBrk="0" hangingPunct="1">
                        <a:lnSpc>
                          <a:spcPct val="100000"/>
                        </a:lnSpc>
                        <a:spcBef>
                          <a:spcPts val="300"/>
                        </a:spcBef>
                        <a:spcAft>
                          <a:spcPts val="300"/>
                        </a:spcAft>
                        <a:buClrTx/>
                        <a:buSzTx/>
                        <a:buFont typeface="Arial" pitchFamily="34" charset="0"/>
                        <a:buChar char="•"/>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22.282CR0015 adds additional possibilities for enhanced status monitoring</a:t>
                      </a:r>
                      <a:endParaRPr kumimoji="0" lang="en-US" altLang="nl-NL" sz="1400" b="0"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44" marB="4564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2"/>
                  </a:ext>
                </a:extLst>
              </a:tr>
              <a:tr h="0">
                <a:tc gridSpan="6">
                  <a:txBody>
                    <a:bodyPr/>
                    <a:lstStyle/>
                    <a:p>
                      <a:pPr marL="0" marR="0" lvl="0" indent="0" algn="l" defTabSz="914400" rtl="0" eaLnBrk="1" fontAlgn="base" latinLnBrk="0" hangingPunct="1">
                        <a:lnSpc>
                          <a:spcPts val="100"/>
                        </a:lnSpc>
                        <a:spcBef>
                          <a:spcPct val="0"/>
                        </a:spcBef>
                        <a:spcAft>
                          <a:spcPct val="0"/>
                        </a:spcAft>
                        <a:buClrTx/>
                        <a:buSzTx/>
                        <a:buFontTx/>
                        <a:buNone/>
                        <a:tabLst/>
                      </a:pPr>
                      <a:endParaRPr kumimoji="0" lang="nl-NL" altLang="nl-NL" sz="1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0"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3"/>
                  </a:ext>
                </a:extLst>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a:extLst>
              <a:ext uri="{FF2B5EF4-FFF2-40B4-BE49-F238E27FC236}">
                <a16:creationId xmlns:a16="http://schemas.microsoft.com/office/drawing/2014/main" id="{4BDA555A-0284-450B-8A38-47F6E551A616}"/>
              </a:ext>
            </a:extLst>
          </p:cNvPr>
          <p:cNvSpPr>
            <a:spLocks noGrp="1"/>
          </p:cNvSpPr>
          <p:nvPr>
            <p:ph type="title"/>
          </p:nvPr>
        </p:nvSpPr>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altLang="nl-NL">
                <a:ea typeface="ＭＳ Ｐゴシック" panose="020B0600070205080204" pitchFamily="34" charset="-128"/>
              </a:rPr>
              <a:t>General information and statistics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EA8F99C7-CE80-40A8-99ED-C6B50838FEA6}"/>
              </a:ext>
            </a:extLst>
          </p:cNvPr>
          <p:cNvSpPr>
            <a:spLocks noGrp="1"/>
          </p:cNvSpPr>
          <p:nvPr>
            <p:ph type="title"/>
          </p:nvPr>
        </p:nvSpPr>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altLang="nl-NL">
                <a:ea typeface="ＭＳ Ｐゴシック" panose="020B0600070205080204" pitchFamily="34" charset="-128"/>
              </a:rPr>
              <a:t>Work Summary:</a:t>
            </a:r>
            <a:br>
              <a:rPr lang="en-GB" altLang="nl-NL">
                <a:ea typeface="ＭＳ Ｐゴシック" panose="020B0600070205080204" pitchFamily="34" charset="-128"/>
              </a:rPr>
            </a:br>
            <a:r>
              <a:rPr lang="en-GB" altLang="nl-NL">
                <a:ea typeface="ＭＳ Ｐゴシック" panose="020B0600070205080204" pitchFamily="34" charset="-128"/>
              </a:rPr>
              <a:t>Study Items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49">
            <a:extLst>
              <a:ext uri="{FF2B5EF4-FFF2-40B4-BE49-F238E27FC236}">
                <a16:creationId xmlns:a16="http://schemas.microsoft.com/office/drawing/2014/main" id="{B2E73E79-1B3A-4F6F-BED2-B43612C2C7E7}"/>
              </a:ext>
            </a:extLst>
          </p:cNvPr>
          <p:cNvSpPr>
            <a:spLocks noGrp="1"/>
          </p:cNvSpPr>
          <p:nvPr>
            <p:ph type="title"/>
          </p:nvPr>
        </p:nvSpPr>
        <p:spPr/>
        <p:txBody>
          <a:bodyPr/>
          <a:lstStyle/>
          <a:p>
            <a:r>
              <a:rPr lang="en-GB" altLang="nl-NL">
                <a:ea typeface="ＭＳ Ｐゴシック" panose="020B0600070205080204" pitchFamily="34" charset="-128"/>
              </a:rPr>
              <a:t>Overview: Study Items (1)</a:t>
            </a:r>
            <a:endParaRPr lang="it-IT" altLang="nl-NL">
              <a:ea typeface="ＭＳ Ｐゴシック" panose="020B0600070205080204" pitchFamily="34" charset="-128"/>
            </a:endParaRPr>
          </a:p>
        </p:txBody>
      </p:sp>
      <p:graphicFrame>
        <p:nvGraphicFramePr>
          <p:cNvPr id="6" name="Content Placeholder 5">
            <a:extLst>
              <a:ext uri="{FF2B5EF4-FFF2-40B4-BE49-F238E27FC236}">
                <a16:creationId xmlns:a16="http://schemas.microsoft.com/office/drawing/2014/main" id="{C5B6B615-5A94-4CC7-9BF0-003233524E63}"/>
              </a:ext>
            </a:extLst>
          </p:cNvPr>
          <p:cNvGraphicFramePr>
            <a:graphicFrameLocks noGrp="1"/>
          </p:cNvGraphicFramePr>
          <p:nvPr>
            <p:ph idx="1"/>
            <p:extLst>
              <p:ext uri="{D42A27DB-BD31-4B8C-83A1-F6EECF244321}">
                <p14:modId xmlns:p14="http://schemas.microsoft.com/office/powerpoint/2010/main" val="4107594346"/>
              </p:ext>
            </p:extLst>
          </p:nvPr>
        </p:nvGraphicFramePr>
        <p:xfrm>
          <a:off x="282575" y="1271588"/>
          <a:ext cx="8572500" cy="4238625"/>
        </p:xfrm>
        <a:graphic>
          <a:graphicData uri="http://schemas.openxmlformats.org/drawingml/2006/table">
            <a:tbl>
              <a:tblPr/>
              <a:tblGrid>
                <a:gridCol w="3440113">
                  <a:extLst>
                    <a:ext uri="{9D8B030D-6E8A-4147-A177-3AD203B41FA5}">
                      <a16:colId xmlns:a16="http://schemas.microsoft.com/office/drawing/2014/main" val="20000"/>
                    </a:ext>
                  </a:extLst>
                </a:gridCol>
                <a:gridCol w="1289050">
                  <a:extLst>
                    <a:ext uri="{9D8B030D-6E8A-4147-A177-3AD203B41FA5}">
                      <a16:colId xmlns:a16="http://schemas.microsoft.com/office/drawing/2014/main" val="20001"/>
                    </a:ext>
                  </a:extLst>
                </a:gridCol>
                <a:gridCol w="835025">
                  <a:extLst>
                    <a:ext uri="{9D8B030D-6E8A-4147-A177-3AD203B41FA5}">
                      <a16:colId xmlns:a16="http://schemas.microsoft.com/office/drawing/2014/main" val="20002"/>
                    </a:ext>
                  </a:extLst>
                </a:gridCol>
                <a:gridCol w="839787">
                  <a:extLst>
                    <a:ext uri="{9D8B030D-6E8A-4147-A177-3AD203B41FA5}">
                      <a16:colId xmlns:a16="http://schemas.microsoft.com/office/drawing/2014/main" val="20003"/>
                    </a:ext>
                  </a:extLst>
                </a:gridCol>
                <a:gridCol w="2168525">
                  <a:extLst>
                    <a:ext uri="{9D8B030D-6E8A-4147-A177-3AD203B41FA5}">
                      <a16:colId xmlns:a16="http://schemas.microsoft.com/office/drawing/2014/main" val="20004"/>
                    </a:ext>
                  </a:extLst>
                </a:gridCol>
              </a:tblGrid>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GB" altLang="nl-NL" sz="1600" b="1" i="0" u="none" strike="noStrike" cap="none" normalizeH="0" baseline="0">
                          <a:ln>
                            <a:noFill/>
                          </a:ln>
                          <a:solidFill>
                            <a:srgbClr val="4F6228"/>
                          </a:solidFill>
                          <a:effectLst/>
                          <a:latin typeface="Calibri" pitchFamily="34" charset="0"/>
                          <a:ea typeface="ＭＳ Ｐゴシック" pitchFamily="34" charset="-128"/>
                        </a:rPr>
                        <a:t>Study Item</a:t>
                      </a:r>
                      <a:endParaRPr kumimoji="1" lang="en-GB" altLang="nl-NL" sz="1600" b="1" i="0" u="none" strike="noStrike" cap="none" normalizeH="0" baseline="0">
                        <a:ln>
                          <a:noFill/>
                        </a:ln>
                        <a:solidFill>
                          <a:srgbClr val="4F6228"/>
                        </a:solidFill>
                        <a:effectLst/>
                        <a:latin typeface="Arial" pitchFamily="34" charset="0"/>
                        <a:ea typeface="MS Mincho" pitchFamily="49" charset="-128"/>
                      </a:endParaRP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de-DE" altLang="nl-NL" sz="1600" b="1" i="0" u="none" strike="noStrike" cap="none" normalizeH="0" baseline="0">
                          <a:ln>
                            <a:noFill/>
                          </a:ln>
                          <a:solidFill>
                            <a:srgbClr val="4F6228"/>
                          </a:solidFill>
                          <a:effectLst/>
                          <a:latin typeface="Calibri" pitchFamily="34" charset="0"/>
                          <a:ea typeface="ＭＳ Ｐゴシック" pitchFamily="34" charset="-128"/>
                        </a:rPr>
                        <a:t>WI Code</a:t>
                      </a:r>
                      <a:endParaRPr kumimoji="1" lang="en-GB" altLang="nl-NL" sz="1600" b="1" i="0" u="none" strike="noStrike" cap="none" normalizeH="0" baseline="0">
                        <a:ln>
                          <a:noFill/>
                        </a:ln>
                        <a:solidFill>
                          <a:srgbClr val="4F6228"/>
                        </a:solidFill>
                        <a:effectLst/>
                        <a:latin typeface="Arial" pitchFamily="34" charset="0"/>
                        <a:ea typeface="MS Mincho" pitchFamily="49" charset="-128"/>
                      </a:endParaRP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dirty="0">
                          <a:ln>
                            <a:noFill/>
                          </a:ln>
                          <a:solidFill>
                            <a:srgbClr val="FF0000"/>
                          </a:solidFill>
                          <a:effectLst/>
                          <a:latin typeface="Calibri" pitchFamily="34" charset="0"/>
                          <a:ea typeface="ＭＳ Ｐゴシック" pitchFamily="34" charset="-128"/>
                        </a:rPr>
                        <a:t>12/2017</a:t>
                      </a:r>
                      <a:endParaRPr kumimoji="0" lang="en-GB" altLang="nl-NL" sz="1600" b="1" i="0" u="none" strike="noStrike" cap="none" normalizeH="0" baseline="0" dirty="0">
                        <a:ln>
                          <a:noFill/>
                        </a:ln>
                        <a:solidFill>
                          <a:srgbClr val="FF0000"/>
                        </a:solidFill>
                        <a:effectLst/>
                        <a:latin typeface="Arial" pitchFamily="34" charset="0"/>
                        <a:ea typeface="ＭＳ Ｐゴシック" pitchFamily="34" charset="-128"/>
                      </a:endParaRP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de-DE" altLang="nl-NL" sz="1600" b="1" i="0" u="none" strike="noStrike" cap="none" normalizeH="0" baseline="0" dirty="0">
                          <a:ln>
                            <a:noFill/>
                          </a:ln>
                          <a:solidFill>
                            <a:srgbClr val="4F6228"/>
                          </a:solidFill>
                          <a:effectLst/>
                          <a:latin typeface="Calibri" pitchFamily="34" charset="0"/>
                          <a:ea typeface="ＭＳ Ｐゴシック" pitchFamily="34" charset="-128"/>
                        </a:rPr>
                        <a:t>09/2017</a:t>
                      </a:r>
                      <a:endParaRPr kumimoji="1" lang="en-GB" altLang="nl-NL" sz="1600" b="1" i="0" u="none" strike="noStrike" cap="none" normalizeH="0" baseline="0" dirty="0">
                        <a:ln>
                          <a:noFill/>
                        </a:ln>
                        <a:solidFill>
                          <a:srgbClr val="4F6228"/>
                        </a:solidFill>
                        <a:effectLst/>
                        <a:latin typeface="Arial" pitchFamily="34" charset="0"/>
                        <a:ea typeface="ＭＳ Ｐゴシック" pitchFamily="34" charset="-128"/>
                      </a:endParaRP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3000"/>
                        </a:lnSpc>
                        <a:spcBef>
                          <a:spcPct val="0"/>
                        </a:spcBef>
                        <a:spcAft>
                          <a:spcPct val="0"/>
                        </a:spcAft>
                        <a:buClrTx/>
                        <a:buSzPct val="100000"/>
                        <a:buFontTx/>
                        <a:buNone/>
                        <a:tabLst/>
                      </a:pPr>
                      <a:r>
                        <a:rPr kumimoji="1" lang="en-GB" altLang="nl-NL" sz="1600" b="1" i="0" u="none" strike="noStrike" cap="none" normalizeH="0" baseline="0">
                          <a:ln>
                            <a:noFill/>
                          </a:ln>
                          <a:solidFill>
                            <a:srgbClr val="4F6228"/>
                          </a:solidFill>
                          <a:effectLst/>
                          <a:latin typeface="Calibri" pitchFamily="34" charset="0"/>
                          <a:ea typeface="ＭＳ Ｐゴシック" pitchFamily="34" charset="-128"/>
                        </a:rPr>
                        <a:t>SA1 Status</a:t>
                      </a:r>
                      <a:endParaRPr kumimoji="1" lang="en-GB" altLang="nl-NL" sz="1600" b="1" i="0" u="none" strike="noStrike" cap="none" normalizeH="0" baseline="0">
                        <a:ln>
                          <a:noFill/>
                        </a:ln>
                        <a:solidFill>
                          <a:srgbClr val="4F6228"/>
                        </a:solidFill>
                        <a:effectLst/>
                        <a:latin typeface="Arial" pitchFamily="34" charset="0"/>
                        <a:ea typeface="MS Mincho" pitchFamily="49" charset="-128"/>
                      </a:endParaRP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Study on Future Railway Mobile Communication System 2</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FS_FRMCS2</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50%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20%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WID approved 06/2017 </a:t>
                      </a:r>
                    </a:p>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Work in progress </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Study on enhancements of Public Warning System</a:t>
                      </a:r>
                      <a:endParaRPr kumimoji="0" lang="en-GB" altLang="nl-NL" sz="1400" b="0" i="0" u="none" strike="noStrike" cap="none" normalizeH="0" baseline="0">
                        <a:ln>
                          <a:noFill/>
                        </a:ln>
                        <a:solidFill>
                          <a:srgbClr val="4F6228"/>
                        </a:solidFill>
                        <a:effectLst/>
                        <a:latin typeface="Calibri" pitchFamily="34" charset="0"/>
                        <a:ea typeface="ＭＳ Ｐゴシック" pitchFamily="34" charset="-128"/>
                      </a:endParaRP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FS_ePWS</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100%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95%</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WID approved 09/2016 </a:t>
                      </a:r>
                    </a:p>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Completed 09/2017 </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Study on Maritime Communication Services over 3GPP system</a:t>
                      </a:r>
                      <a:endParaRPr kumimoji="0" lang="en-GB" altLang="nl-NL" sz="1400" b="0" i="0" u="none" strike="noStrike" cap="none" normalizeH="0" baseline="0">
                        <a:ln>
                          <a:noFill/>
                        </a:ln>
                        <a:solidFill>
                          <a:srgbClr val="4F6228"/>
                        </a:solidFill>
                        <a:effectLst/>
                        <a:latin typeface="Calibri" pitchFamily="34" charset="0"/>
                        <a:ea typeface="ＭＳ Ｐゴシック" pitchFamily="34" charset="-128"/>
                      </a:endParaRP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FS_MARCOM</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55%</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35%</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WID approved 09/2016 </a:t>
                      </a:r>
                    </a:p>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Work in progress </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3"/>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Study on Enhancement of LTE for Efficient delivery of Streaming Service</a:t>
                      </a:r>
                      <a:endParaRPr kumimoji="0" lang="en-GB" altLang="nl-NL" sz="1400" b="0" i="0" u="none" strike="noStrike" cap="none" normalizeH="0" baseline="0">
                        <a:ln>
                          <a:noFill/>
                        </a:ln>
                        <a:solidFill>
                          <a:srgbClr val="4F6228"/>
                        </a:solidFill>
                        <a:effectLst/>
                        <a:latin typeface="Calibri" pitchFamily="34" charset="0"/>
                        <a:ea typeface="ＭＳ Ｐゴシック" pitchFamily="34" charset="-128"/>
                      </a:endParaRP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FS_eLESTR </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75%</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70%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WID approved 12/2016 </a:t>
                      </a:r>
                    </a:p>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Work in progress </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Study on Communication for Automation in Vertical Domains</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FS_CAV</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85%</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65%</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WID approved 03/2017 </a:t>
                      </a:r>
                    </a:p>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Work in progress </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5"/>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Study on LAN Support in 5G</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FS_5GLAN</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65%</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35%</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WID approved 06/2017 </a:t>
                      </a:r>
                    </a:p>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Work in progress </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Study on positioning use cases</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FS_5G_HYPOS</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50%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10%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WID approved 06/2017 </a:t>
                      </a:r>
                    </a:p>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Work in progress </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7"/>
                  </a:ext>
                </a:extLst>
              </a:tr>
            </a:tbl>
          </a:graphicData>
        </a:graphic>
      </p:graphicFrame>
      <p:sp>
        <p:nvSpPr>
          <p:cNvPr id="27707" name="Text Box 50">
            <a:extLst>
              <a:ext uri="{FF2B5EF4-FFF2-40B4-BE49-F238E27FC236}">
                <a16:creationId xmlns:a16="http://schemas.microsoft.com/office/drawing/2014/main" id="{4FAA0C09-2834-4E6E-BFB6-85597D9AA2E0}"/>
              </a:ext>
            </a:extLst>
          </p:cNvPr>
          <p:cNvSpPr txBox="1">
            <a:spLocks noChangeArrowheads="1"/>
          </p:cNvSpPr>
          <p:nvPr/>
        </p:nvSpPr>
        <p:spPr bwMode="auto">
          <a:xfrm>
            <a:off x="249238" y="6197600"/>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spcBef>
                <a:spcPct val="50000"/>
              </a:spcBef>
            </a:pPr>
            <a:r>
              <a:rPr lang="en-US" altLang="nl-NL" sz="1200" b="1" dirty="0">
                <a:solidFill>
                  <a:srgbClr val="FF0000"/>
                </a:solidFill>
              </a:rPr>
              <a:t>Updates in </a:t>
            </a:r>
            <a:r>
              <a:rPr lang="en-US" altLang="nl-NL" sz="1400" b="1" i="1" dirty="0">
                <a:solidFill>
                  <a:srgbClr val="FF0000"/>
                </a:solidFill>
                <a:latin typeface="Century Gothic" panose="020B0502020202020204" pitchFamily="34" charset="0"/>
              </a:rPr>
              <a:t>RED</a:t>
            </a:r>
            <a:endParaRPr lang="it-IT" altLang="nl-NL" sz="1400" b="1" i="1" dirty="0">
              <a:solidFill>
                <a:srgbClr val="FF0000"/>
              </a:solidFill>
              <a:latin typeface="Century Gothic" panose="020B050202020202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49">
            <a:extLst>
              <a:ext uri="{FF2B5EF4-FFF2-40B4-BE49-F238E27FC236}">
                <a16:creationId xmlns:a16="http://schemas.microsoft.com/office/drawing/2014/main" id="{1D3E1D4B-2E97-4220-9C05-47A0FADDE315}"/>
              </a:ext>
            </a:extLst>
          </p:cNvPr>
          <p:cNvSpPr>
            <a:spLocks noGrp="1"/>
          </p:cNvSpPr>
          <p:nvPr>
            <p:ph type="title"/>
          </p:nvPr>
        </p:nvSpPr>
        <p:spPr/>
        <p:txBody>
          <a:bodyPr/>
          <a:lstStyle/>
          <a:p>
            <a:r>
              <a:rPr lang="en-GB" altLang="nl-NL">
                <a:ea typeface="ＭＳ Ｐゴシック" panose="020B0600070205080204" pitchFamily="34" charset="-128"/>
              </a:rPr>
              <a:t>Overview: Study Items (2)</a:t>
            </a:r>
            <a:endParaRPr lang="it-IT" altLang="nl-NL">
              <a:ea typeface="ＭＳ Ｐゴシック" panose="020B0600070205080204" pitchFamily="34" charset="-128"/>
            </a:endParaRPr>
          </a:p>
        </p:txBody>
      </p:sp>
      <p:graphicFrame>
        <p:nvGraphicFramePr>
          <p:cNvPr id="6" name="Content Placeholder 5">
            <a:extLst>
              <a:ext uri="{FF2B5EF4-FFF2-40B4-BE49-F238E27FC236}">
                <a16:creationId xmlns:a16="http://schemas.microsoft.com/office/drawing/2014/main" id="{E399CA64-DE3C-461B-86B7-296B5AC6D76E}"/>
              </a:ext>
            </a:extLst>
          </p:cNvPr>
          <p:cNvGraphicFramePr>
            <a:graphicFrameLocks noGrp="1"/>
          </p:cNvGraphicFramePr>
          <p:nvPr>
            <p:ph idx="1"/>
            <p:extLst>
              <p:ext uri="{D42A27DB-BD31-4B8C-83A1-F6EECF244321}">
                <p14:modId xmlns:p14="http://schemas.microsoft.com/office/powerpoint/2010/main" val="2098084554"/>
              </p:ext>
            </p:extLst>
          </p:nvPr>
        </p:nvGraphicFramePr>
        <p:xfrm>
          <a:off x="282575" y="1271588"/>
          <a:ext cx="8572500" cy="3686175"/>
        </p:xfrm>
        <a:graphic>
          <a:graphicData uri="http://schemas.openxmlformats.org/drawingml/2006/table">
            <a:tbl>
              <a:tblPr/>
              <a:tblGrid>
                <a:gridCol w="3440113">
                  <a:extLst>
                    <a:ext uri="{9D8B030D-6E8A-4147-A177-3AD203B41FA5}">
                      <a16:colId xmlns:a16="http://schemas.microsoft.com/office/drawing/2014/main" val="20000"/>
                    </a:ext>
                  </a:extLst>
                </a:gridCol>
                <a:gridCol w="1289050">
                  <a:extLst>
                    <a:ext uri="{9D8B030D-6E8A-4147-A177-3AD203B41FA5}">
                      <a16:colId xmlns:a16="http://schemas.microsoft.com/office/drawing/2014/main" val="20001"/>
                    </a:ext>
                  </a:extLst>
                </a:gridCol>
                <a:gridCol w="835025">
                  <a:extLst>
                    <a:ext uri="{9D8B030D-6E8A-4147-A177-3AD203B41FA5}">
                      <a16:colId xmlns:a16="http://schemas.microsoft.com/office/drawing/2014/main" val="20002"/>
                    </a:ext>
                  </a:extLst>
                </a:gridCol>
                <a:gridCol w="839787">
                  <a:extLst>
                    <a:ext uri="{9D8B030D-6E8A-4147-A177-3AD203B41FA5}">
                      <a16:colId xmlns:a16="http://schemas.microsoft.com/office/drawing/2014/main" val="20003"/>
                    </a:ext>
                  </a:extLst>
                </a:gridCol>
                <a:gridCol w="2168525">
                  <a:extLst>
                    <a:ext uri="{9D8B030D-6E8A-4147-A177-3AD203B41FA5}">
                      <a16:colId xmlns:a16="http://schemas.microsoft.com/office/drawing/2014/main" val="20004"/>
                    </a:ext>
                  </a:extLst>
                </a:gridCol>
              </a:tblGrid>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GB" altLang="nl-NL" sz="1600" b="1" i="0" u="none" strike="noStrike" cap="none" normalizeH="0" baseline="0">
                          <a:ln>
                            <a:noFill/>
                          </a:ln>
                          <a:solidFill>
                            <a:srgbClr val="4F6228"/>
                          </a:solidFill>
                          <a:effectLst/>
                          <a:latin typeface="Calibri" pitchFamily="34" charset="0"/>
                          <a:ea typeface="ＭＳ Ｐゴシック" pitchFamily="34" charset="-128"/>
                        </a:rPr>
                        <a:t>Study Item</a:t>
                      </a:r>
                      <a:endParaRPr kumimoji="1" lang="en-GB" altLang="nl-NL" sz="1600" b="1" i="0" u="none" strike="noStrike" cap="none" normalizeH="0" baseline="0">
                        <a:ln>
                          <a:noFill/>
                        </a:ln>
                        <a:solidFill>
                          <a:srgbClr val="4F6228"/>
                        </a:solidFill>
                        <a:effectLst/>
                        <a:latin typeface="Arial" pitchFamily="34" charset="0"/>
                        <a:ea typeface="MS Mincho" pitchFamily="49" charset="-128"/>
                      </a:endParaRP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de-DE" altLang="nl-NL" sz="1600" b="1" i="0" u="none" strike="noStrike" cap="none" normalizeH="0" baseline="0">
                          <a:ln>
                            <a:noFill/>
                          </a:ln>
                          <a:solidFill>
                            <a:srgbClr val="4F6228"/>
                          </a:solidFill>
                          <a:effectLst/>
                          <a:latin typeface="Calibri" pitchFamily="34" charset="0"/>
                          <a:ea typeface="ＭＳ Ｐゴシック" pitchFamily="34" charset="-128"/>
                        </a:rPr>
                        <a:t>WI Code</a:t>
                      </a:r>
                      <a:endParaRPr kumimoji="1" lang="en-GB" altLang="nl-NL" sz="1600" b="1" i="0" u="none" strike="noStrike" cap="none" normalizeH="0" baseline="0">
                        <a:ln>
                          <a:noFill/>
                        </a:ln>
                        <a:solidFill>
                          <a:srgbClr val="4F6228"/>
                        </a:solidFill>
                        <a:effectLst/>
                        <a:latin typeface="Arial" pitchFamily="34" charset="0"/>
                        <a:ea typeface="MS Mincho" pitchFamily="49" charset="-128"/>
                      </a:endParaRP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dirty="0">
                          <a:ln>
                            <a:noFill/>
                          </a:ln>
                          <a:solidFill>
                            <a:srgbClr val="FF0000"/>
                          </a:solidFill>
                          <a:effectLst/>
                          <a:latin typeface="Calibri" pitchFamily="34" charset="0"/>
                          <a:ea typeface="ＭＳ Ｐゴシック" pitchFamily="34" charset="-128"/>
                        </a:rPr>
                        <a:t>12/2017</a:t>
                      </a:r>
                      <a:endParaRPr kumimoji="0" lang="en-GB" altLang="nl-NL" sz="1600" b="1" i="0" u="none" strike="noStrike" cap="none" normalizeH="0" baseline="0" dirty="0">
                        <a:ln>
                          <a:noFill/>
                        </a:ln>
                        <a:solidFill>
                          <a:srgbClr val="FF0000"/>
                        </a:solidFill>
                        <a:effectLst/>
                        <a:latin typeface="Arial" pitchFamily="34" charset="0"/>
                        <a:ea typeface="ＭＳ Ｐゴシック" pitchFamily="34" charset="-128"/>
                      </a:endParaRP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de-DE" altLang="nl-NL" sz="1600" b="1" i="0" u="none" strike="noStrike" cap="none" normalizeH="0" baseline="0" dirty="0">
                          <a:ln>
                            <a:noFill/>
                          </a:ln>
                          <a:solidFill>
                            <a:srgbClr val="4F6228"/>
                          </a:solidFill>
                          <a:effectLst/>
                          <a:latin typeface="Calibri" pitchFamily="34" charset="0"/>
                          <a:ea typeface="ＭＳ Ｐゴシック" pitchFamily="34" charset="-128"/>
                        </a:rPr>
                        <a:t>09/2017</a:t>
                      </a:r>
                      <a:endParaRPr kumimoji="1" lang="en-GB" altLang="nl-NL" sz="1600" b="1" i="0" u="none" strike="noStrike" cap="none" normalizeH="0" baseline="0" dirty="0">
                        <a:ln>
                          <a:noFill/>
                        </a:ln>
                        <a:solidFill>
                          <a:srgbClr val="4F6228"/>
                        </a:solidFill>
                        <a:effectLst/>
                        <a:latin typeface="Arial" pitchFamily="34" charset="0"/>
                        <a:ea typeface="ＭＳ Ｐゴシック" pitchFamily="34" charset="-128"/>
                      </a:endParaRP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3000"/>
                        </a:lnSpc>
                        <a:spcBef>
                          <a:spcPct val="0"/>
                        </a:spcBef>
                        <a:spcAft>
                          <a:spcPct val="0"/>
                        </a:spcAft>
                        <a:buClrTx/>
                        <a:buSzPct val="100000"/>
                        <a:buFontTx/>
                        <a:buNone/>
                        <a:tabLst/>
                      </a:pPr>
                      <a:r>
                        <a:rPr kumimoji="1" lang="en-GB" altLang="nl-NL" sz="1600" b="1" i="0" u="none" strike="noStrike" cap="none" normalizeH="0" baseline="0">
                          <a:ln>
                            <a:noFill/>
                          </a:ln>
                          <a:solidFill>
                            <a:srgbClr val="4F6228"/>
                          </a:solidFill>
                          <a:effectLst/>
                          <a:latin typeface="Calibri" pitchFamily="34" charset="0"/>
                          <a:ea typeface="ＭＳ Ｐゴシック" pitchFamily="34" charset="-128"/>
                        </a:rPr>
                        <a:t>SA1 Status</a:t>
                      </a:r>
                      <a:endParaRPr kumimoji="1" lang="en-GB" altLang="nl-NL" sz="1600" b="1" i="0" u="none" strike="noStrike" cap="none" normalizeH="0" baseline="0">
                        <a:ln>
                          <a:noFill/>
                        </a:ln>
                        <a:solidFill>
                          <a:srgbClr val="4F6228"/>
                        </a:solidFill>
                        <a:effectLst/>
                        <a:latin typeface="Arial" pitchFamily="34" charset="0"/>
                        <a:ea typeface="MS Mincho" pitchFamily="49" charset="-128"/>
                      </a:endParaRP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Study on enhancements to IMS for new real time communication services</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FS_enIMS</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75%</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20%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WID approved 09/2017 </a:t>
                      </a:r>
                    </a:p>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Work in progress </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Study on using Satellite Access in 5G</a:t>
                      </a:r>
                      <a:endPar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FS_5GSAT</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30%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WID approved 09/2017 </a:t>
                      </a:r>
                    </a:p>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Work in progress </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Study on 5G message service for </a:t>
                      </a:r>
                      <a:r>
                        <a:rPr kumimoji="0" lang="en-GB" altLang="nl-NL" sz="1400" b="0" i="0" u="none" strike="noStrike" cap="none" normalizeH="0" baseline="0" dirty="0" err="1">
                          <a:ln>
                            <a:noFill/>
                          </a:ln>
                          <a:solidFill>
                            <a:srgbClr val="4F6228"/>
                          </a:solidFill>
                          <a:effectLst/>
                          <a:latin typeface="Calibri" pitchFamily="34" charset="0"/>
                          <a:ea typeface="ＭＳ Ｐゴシック" pitchFamily="34" charset="-128"/>
                        </a:rPr>
                        <a:t>MIoT</a:t>
                      </a:r>
                      <a:endPar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FS_5GMSG</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25%</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WID approved 09/2017 </a:t>
                      </a:r>
                    </a:p>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Work in progress </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3"/>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Study on Business Role Models for Network Slicing </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FS_BMNS </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10%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WID approved 09/2017 </a:t>
                      </a:r>
                    </a:p>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Work in progress </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58193804"/>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Study on </a:t>
                      </a: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Layer for User Centric Identifiers and Authentication</a:t>
                      </a:r>
                      <a:endPar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FS_LUCIA</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New WID</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2803852645"/>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Feasibility Study on Multimedia Priority Service (MPS) Phase 2</a:t>
                      </a:r>
                      <a:endPar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FS_MPS2</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New WID</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3339054"/>
                  </a:ext>
                </a:extLst>
              </a:tr>
            </a:tbl>
          </a:graphicData>
        </a:graphic>
      </p:graphicFrame>
      <p:sp>
        <p:nvSpPr>
          <p:cNvPr id="5" name="Text Box 50">
            <a:extLst>
              <a:ext uri="{FF2B5EF4-FFF2-40B4-BE49-F238E27FC236}">
                <a16:creationId xmlns:a16="http://schemas.microsoft.com/office/drawing/2014/main" id="{200DBEE6-E641-4C14-A3B9-4DD7AAE8CAE3}"/>
              </a:ext>
            </a:extLst>
          </p:cNvPr>
          <p:cNvSpPr txBox="1">
            <a:spLocks noChangeArrowheads="1"/>
          </p:cNvSpPr>
          <p:nvPr/>
        </p:nvSpPr>
        <p:spPr bwMode="auto">
          <a:xfrm>
            <a:off x="249238" y="6197600"/>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spcBef>
                <a:spcPct val="50000"/>
              </a:spcBef>
            </a:pPr>
            <a:r>
              <a:rPr lang="en-US" altLang="nl-NL" sz="1200" b="1" dirty="0">
                <a:solidFill>
                  <a:srgbClr val="FF0000"/>
                </a:solidFill>
              </a:rPr>
              <a:t>Updates in </a:t>
            </a:r>
            <a:r>
              <a:rPr lang="en-US" altLang="nl-NL" sz="1400" b="1" i="1" dirty="0">
                <a:solidFill>
                  <a:srgbClr val="FF0000"/>
                </a:solidFill>
                <a:latin typeface="Century Gothic" panose="020B0502020202020204" pitchFamily="34" charset="0"/>
              </a:rPr>
              <a:t>RED</a:t>
            </a:r>
            <a:endParaRPr lang="it-IT" altLang="nl-NL" sz="1400" b="1" i="1" dirty="0">
              <a:solidFill>
                <a:srgbClr val="FF0000"/>
              </a:solidFill>
              <a:latin typeface="Century Gothic" panose="020B0502020202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008FA737-20C4-4BF6-B8E2-3D36573265B3}"/>
              </a:ext>
            </a:extLst>
          </p:cNvPr>
          <p:cNvSpPr>
            <a:spLocks noGrp="1"/>
          </p:cNvSpPr>
          <p:nvPr>
            <p:ph type="title"/>
          </p:nvPr>
        </p:nvSpPr>
        <p:spPr/>
        <p:txBody>
          <a:bodyPr/>
          <a:lstStyle/>
          <a:p>
            <a:r>
              <a:rPr lang="en-GB" altLang="nl-NL">
                <a:ea typeface="ＭＳ Ｐゴシック" panose="020B0600070205080204" pitchFamily="34" charset="-128"/>
              </a:rPr>
              <a:t>FS_FRMCS2 (1)</a:t>
            </a:r>
          </a:p>
        </p:txBody>
      </p:sp>
      <p:graphicFrame>
        <p:nvGraphicFramePr>
          <p:cNvPr id="5" name="Content Placeholder 2">
            <a:extLst>
              <a:ext uri="{FF2B5EF4-FFF2-40B4-BE49-F238E27FC236}">
                <a16:creationId xmlns:a16="http://schemas.microsoft.com/office/drawing/2014/main" id="{E735526B-2371-41BD-9D2C-2F0EE91A6587}"/>
              </a:ext>
            </a:extLst>
          </p:cNvPr>
          <p:cNvGraphicFramePr>
            <a:graphicFrameLocks noGrp="1"/>
          </p:cNvGraphicFramePr>
          <p:nvPr>
            <p:extLst>
              <p:ext uri="{D42A27DB-BD31-4B8C-83A1-F6EECF244321}">
                <p14:modId xmlns:p14="http://schemas.microsoft.com/office/powerpoint/2010/main" val="1473730334"/>
              </p:ext>
            </p:extLst>
          </p:nvPr>
        </p:nvGraphicFramePr>
        <p:xfrm>
          <a:off x="238125" y="1362075"/>
          <a:ext cx="8662988" cy="887413"/>
        </p:xfrm>
        <a:graphic>
          <a:graphicData uri="http://schemas.openxmlformats.org/drawingml/2006/table">
            <a:tbl>
              <a:tblPr/>
              <a:tblGrid>
                <a:gridCol w="3138488">
                  <a:extLst>
                    <a:ext uri="{9D8B030D-6E8A-4147-A177-3AD203B41FA5}">
                      <a16:colId xmlns:a16="http://schemas.microsoft.com/office/drawing/2014/main" val="20000"/>
                    </a:ext>
                  </a:extLst>
                </a:gridCol>
                <a:gridCol w="1700212">
                  <a:extLst>
                    <a:ext uri="{9D8B030D-6E8A-4147-A177-3AD203B41FA5}">
                      <a16:colId xmlns:a16="http://schemas.microsoft.com/office/drawing/2014/main" val="20001"/>
                    </a:ext>
                  </a:extLst>
                </a:gridCol>
                <a:gridCol w="827088">
                  <a:extLst>
                    <a:ext uri="{9D8B030D-6E8A-4147-A177-3AD203B41FA5}">
                      <a16:colId xmlns:a16="http://schemas.microsoft.com/office/drawing/2014/main" val="20002"/>
                    </a:ext>
                  </a:extLst>
                </a:gridCol>
                <a:gridCol w="828675">
                  <a:extLst>
                    <a:ext uri="{9D8B030D-6E8A-4147-A177-3AD203B41FA5}">
                      <a16:colId xmlns:a16="http://schemas.microsoft.com/office/drawing/2014/main" val="20003"/>
                    </a:ext>
                  </a:extLst>
                </a:gridCol>
                <a:gridCol w="2168525">
                  <a:extLst>
                    <a:ext uri="{9D8B030D-6E8A-4147-A177-3AD203B41FA5}">
                      <a16:colId xmlns:a16="http://schemas.microsoft.com/office/drawing/2014/main" val="20004"/>
                    </a:ext>
                  </a:extLst>
                </a:gridCol>
              </a:tblGrid>
              <a:tr h="3349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Study Item</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Target Completion</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dirty="0">
                          <a:ln>
                            <a:noFill/>
                          </a:ln>
                          <a:solidFill>
                            <a:srgbClr val="FF0000"/>
                          </a:solidFill>
                          <a:effectLst/>
                          <a:latin typeface="Calibri" pitchFamily="34" charset="0"/>
                          <a:ea typeface="ＭＳ Ｐゴシック" pitchFamily="34" charset="-128"/>
                        </a:rPr>
                        <a:t>12/2017</a:t>
                      </a:r>
                      <a:endParaRPr kumimoji="0" lang="en-GB" altLang="nl-NL" sz="1600" b="1" i="0" u="none" strike="noStrike" cap="none" normalizeH="0" baseline="0" dirty="0">
                        <a:ln>
                          <a:noFill/>
                        </a:ln>
                        <a:solidFill>
                          <a:srgbClr val="FF0000"/>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dirty="0">
                          <a:ln>
                            <a:noFill/>
                          </a:ln>
                          <a:solidFill>
                            <a:srgbClr val="4F6228"/>
                          </a:solidFill>
                          <a:effectLst/>
                          <a:latin typeface="Calibri" pitchFamily="34" charset="0"/>
                          <a:ea typeface="ＭＳ Ｐゴシック" pitchFamily="34" charset="-128"/>
                        </a:rPr>
                        <a:t>09/2017</a:t>
                      </a:r>
                      <a:endPar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SA1 Status</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Study on Future Railway Mobile Communication System 2</a:t>
                      </a:r>
                    </a:p>
                  </a:txBody>
                  <a:tcPr marL="45734" marR="45734" marT="45551" marB="45551"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kern="1200" cap="none" normalizeH="0" baseline="0" dirty="0">
                          <a:ln>
                            <a:noFill/>
                          </a:ln>
                          <a:solidFill>
                            <a:srgbClr val="4F6228"/>
                          </a:solidFill>
                          <a:effectLst/>
                          <a:latin typeface="Calibri" pitchFamily="34" charset="0"/>
                          <a:ea typeface="ＭＳ Ｐゴシック" pitchFamily="34" charset="-128"/>
                          <a:cs typeface="+mn-cs"/>
                          <a:sym typeface="Wingdings" pitchFamily="2" charset="2"/>
                        </a:rPr>
                        <a:t>SA#80 (06/2018)</a:t>
                      </a:r>
                      <a:endParaRPr kumimoji="0" lang="en-GB" altLang="nl-NL" sz="1400" b="0" i="0" u="none" strike="noStrike" kern="1200" cap="none" normalizeH="0" baseline="0" dirty="0">
                        <a:ln>
                          <a:noFill/>
                        </a:ln>
                        <a:solidFill>
                          <a:srgbClr val="4F6228"/>
                        </a:solidFill>
                        <a:effectLst/>
                        <a:latin typeface="Calibri" pitchFamily="34" charset="0"/>
                        <a:ea typeface="ＭＳ Ｐゴシック" pitchFamily="34" charset="-128"/>
                        <a:cs typeface="+mn-cs"/>
                      </a:endParaRP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50%</a:t>
                      </a: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20%</a:t>
                      </a: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0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WID approved 06/2016</a:t>
                      </a:r>
                    </a:p>
                    <a:p>
                      <a:pPr marL="0" marR="0" lvl="0" indent="0" algn="l" defTabSz="914400" rtl="0" eaLnBrk="1" fontAlgn="base" latinLnBrk="0" hangingPunct="1">
                        <a:lnSpc>
                          <a:spcPct val="90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Work in progress</a:t>
                      </a:r>
                      <a:endParaRPr kumimoji="0" lang="en-GB" altLang="nl-NL" sz="1400" b="1" i="1" u="none" strike="noStrike" cap="none" normalizeH="0" baseline="0" dirty="0">
                        <a:ln>
                          <a:noFill/>
                        </a:ln>
                        <a:solidFill>
                          <a:srgbClr val="FF0000"/>
                        </a:solidFill>
                        <a:effectLst/>
                        <a:latin typeface="Century Gothic" pitchFamily="34" charset="0"/>
                        <a:ea typeface="ＭＳ Ｐゴシック" pitchFamily="34" charset="-128"/>
                      </a:endParaRP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9" name="Table 8">
            <a:extLst>
              <a:ext uri="{FF2B5EF4-FFF2-40B4-BE49-F238E27FC236}">
                <a16:creationId xmlns:a16="http://schemas.microsoft.com/office/drawing/2014/main" id="{FBE13F7A-F51D-4DE5-A767-1A94F74D2303}"/>
              </a:ext>
            </a:extLst>
          </p:cNvPr>
          <p:cNvGraphicFramePr>
            <a:graphicFrameLocks noGrp="1"/>
          </p:cNvGraphicFramePr>
          <p:nvPr>
            <p:extLst>
              <p:ext uri="{D42A27DB-BD31-4B8C-83A1-F6EECF244321}">
                <p14:modId xmlns:p14="http://schemas.microsoft.com/office/powerpoint/2010/main" val="3595363180"/>
              </p:ext>
            </p:extLst>
          </p:nvPr>
        </p:nvGraphicFramePr>
        <p:xfrm>
          <a:off x="238125" y="2249488"/>
          <a:ext cx="8661400" cy="3731663"/>
        </p:xfrm>
        <a:graphic>
          <a:graphicData uri="http://schemas.openxmlformats.org/drawingml/2006/table">
            <a:tbl>
              <a:tblPr/>
              <a:tblGrid>
                <a:gridCol w="884238">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gridCol w="4913312">
                  <a:extLst>
                    <a:ext uri="{9D8B030D-6E8A-4147-A177-3AD203B41FA5}">
                      <a16:colId xmlns:a16="http://schemas.microsoft.com/office/drawing/2014/main" val="20002"/>
                    </a:ext>
                  </a:extLst>
                </a:gridCol>
                <a:gridCol w="631825">
                  <a:extLst>
                    <a:ext uri="{9D8B030D-6E8A-4147-A177-3AD203B41FA5}">
                      <a16:colId xmlns:a16="http://schemas.microsoft.com/office/drawing/2014/main" val="20003"/>
                    </a:ext>
                  </a:extLst>
                </a:gridCol>
                <a:gridCol w="681038">
                  <a:extLst>
                    <a:ext uri="{9D8B030D-6E8A-4147-A177-3AD203B41FA5}">
                      <a16:colId xmlns:a16="http://schemas.microsoft.com/office/drawing/2014/main" val="20004"/>
                    </a:ext>
                  </a:extLst>
                </a:gridCol>
                <a:gridCol w="636587">
                  <a:extLst>
                    <a:ext uri="{9D8B030D-6E8A-4147-A177-3AD203B41FA5}">
                      <a16:colId xmlns:a16="http://schemas.microsoft.com/office/drawing/2014/main" val="20005"/>
                    </a:ext>
                  </a:extLst>
                </a:gridCol>
              </a:tblGrid>
              <a:tr h="317923">
                <a:tc gridSpan="6">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rPr>
                        <a:t>Agenda item 17A.1: Agreed CRs:</a:t>
                      </a:r>
                    </a:p>
                  </a:txBody>
                  <a:tcPr marL="45732" marR="45732" marT="45586" marB="45586"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248933">
                <a:tc rowSpan="7">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1" i="0" u="none" strike="noStrike" cap="none" normalizeH="0" baseline="0" dirty="0">
                          <a:ln>
                            <a:noFill/>
                          </a:ln>
                          <a:solidFill>
                            <a:srgbClr val="4F6228"/>
                          </a:solidFill>
                          <a:effectLst/>
                          <a:latin typeface="Calibri" pitchFamily="34" charset="0"/>
                          <a:ea typeface="ＭＳ Ｐゴシック" pitchFamily="34" charset="-128"/>
                        </a:rPr>
                        <a:t>SP-170990</a:t>
                      </a:r>
                    </a:p>
                  </a:txBody>
                  <a:tcPr marL="45728" marR="45728" marT="45642" marB="45642"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S1-174426</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FRMCS-3GPP Terminology</a:t>
                      </a:r>
                      <a:endPar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22.889</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0041r2</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Rel-16</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r h="304789">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S1-174432</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Update on the Multi-train voice communication for Drivers including Ground FRMCS User(s)</a:t>
                      </a:r>
                      <a:endPar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22.889</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0040r2</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Rel-16</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04789">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S1-174403</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Moving the real time data communication scenario from section 7.4 to Critical Communication section 6</a:t>
                      </a:r>
                      <a:endPar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22.889</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0033r1</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Rel-16</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3"/>
                  </a:ext>
                </a:extLst>
              </a:tr>
              <a:tr h="304789">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S1-174411</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Train Operation System Communication related data communication use cases for section 6</a:t>
                      </a:r>
                      <a:endPar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22.889</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0031r1</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Rel-16</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04789">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S1-174410</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Use case on supporting On-train incoming voice or video communication from the  Controller(s) of the train towards the drivers</a:t>
                      </a:r>
                      <a:endPar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22.889</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0038r1</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Rel-16</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5"/>
                  </a:ext>
                </a:extLst>
              </a:tr>
              <a:tr h="0">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S1-174569</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Automatic Train Control data communication</a:t>
                      </a:r>
                      <a:endPar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22.889</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0048r3</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Rel-16</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04789">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S1-174404</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On-train outgoing voice communication from train staff towards a ground user</a:t>
                      </a:r>
                      <a:endPar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22.889</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0051r1</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Rel-16</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7"/>
                  </a:ext>
                </a:extLst>
              </a:tr>
            </a:tbl>
          </a:graphicData>
        </a:graphic>
      </p:graphicFrame>
      <p:sp>
        <p:nvSpPr>
          <p:cNvPr id="7" name="Text Box 50">
            <a:extLst>
              <a:ext uri="{FF2B5EF4-FFF2-40B4-BE49-F238E27FC236}">
                <a16:creationId xmlns:a16="http://schemas.microsoft.com/office/drawing/2014/main" id="{D3C5C892-C7AC-43AA-92E5-17CA4721CD9B}"/>
              </a:ext>
            </a:extLst>
          </p:cNvPr>
          <p:cNvSpPr txBox="1">
            <a:spLocks noChangeArrowheads="1"/>
          </p:cNvSpPr>
          <p:nvPr/>
        </p:nvSpPr>
        <p:spPr bwMode="auto">
          <a:xfrm>
            <a:off x="249238" y="6197600"/>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spcBef>
                <a:spcPct val="50000"/>
              </a:spcBef>
            </a:pPr>
            <a:r>
              <a:rPr lang="en-US" altLang="nl-NL" sz="1200" b="1" dirty="0">
                <a:solidFill>
                  <a:srgbClr val="FF0000"/>
                </a:solidFill>
              </a:rPr>
              <a:t>Updates in </a:t>
            </a:r>
            <a:r>
              <a:rPr lang="en-US" altLang="nl-NL" sz="1400" b="1" i="1" dirty="0">
                <a:solidFill>
                  <a:srgbClr val="FF0000"/>
                </a:solidFill>
                <a:latin typeface="Century Gothic" panose="020B0502020202020204" pitchFamily="34" charset="0"/>
              </a:rPr>
              <a:t>RED</a:t>
            </a:r>
            <a:endParaRPr lang="it-IT" altLang="nl-NL" sz="1400" b="1" i="1" dirty="0">
              <a:solidFill>
                <a:srgbClr val="FF0000"/>
              </a:solidFill>
              <a:latin typeface="Century Gothic" panose="020B0502020202020204" pitchFamily="34" charset="0"/>
            </a:endParaRP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722" name="Rectangle 2">
            <a:extLst>
              <a:ext uri="{FF2B5EF4-FFF2-40B4-BE49-F238E27FC236}">
                <a16:creationId xmlns:a16="http://schemas.microsoft.com/office/drawing/2014/main" id="{33718601-CAF2-48C6-81D1-FF346BA78246}"/>
              </a:ext>
            </a:extLst>
          </p:cNvPr>
          <p:cNvSpPr>
            <a:spLocks noGrp="1"/>
          </p:cNvSpPr>
          <p:nvPr>
            <p:ph type="title"/>
          </p:nvPr>
        </p:nvSpPr>
        <p:spPr/>
        <p:txBody>
          <a:bodyPr/>
          <a:lstStyle/>
          <a:p>
            <a:r>
              <a:rPr lang="en-GB" altLang="nl-NL">
                <a:ea typeface="ＭＳ Ｐゴシック" panose="020B0600070205080204" pitchFamily="34" charset="-128"/>
              </a:rPr>
              <a:t>FS_FRMCS2 (2)</a:t>
            </a:r>
          </a:p>
        </p:txBody>
      </p:sp>
      <p:graphicFrame>
        <p:nvGraphicFramePr>
          <p:cNvPr id="5" name="Content Placeholder 2">
            <a:extLst>
              <a:ext uri="{FF2B5EF4-FFF2-40B4-BE49-F238E27FC236}">
                <a16:creationId xmlns:a16="http://schemas.microsoft.com/office/drawing/2014/main" id="{140A7C25-6D96-4B50-B859-3CCF2E5FC474}"/>
              </a:ext>
            </a:extLst>
          </p:cNvPr>
          <p:cNvGraphicFramePr>
            <a:graphicFrameLocks noGrp="1"/>
          </p:cNvGraphicFramePr>
          <p:nvPr>
            <p:extLst>
              <p:ext uri="{D42A27DB-BD31-4B8C-83A1-F6EECF244321}">
                <p14:modId xmlns:p14="http://schemas.microsoft.com/office/powerpoint/2010/main" val="3723156750"/>
              </p:ext>
            </p:extLst>
          </p:nvPr>
        </p:nvGraphicFramePr>
        <p:xfrm>
          <a:off x="238125" y="1362075"/>
          <a:ext cx="8662988" cy="887413"/>
        </p:xfrm>
        <a:graphic>
          <a:graphicData uri="http://schemas.openxmlformats.org/drawingml/2006/table">
            <a:tbl>
              <a:tblPr/>
              <a:tblGrid>
                <a:gridCol w="3138488">
                  <a:extLst>
                    <a:ext uri="{9D8B030D-6E8A-4147-A177-3AD203B41FA5}">
                      <a16:colId xmlns:a16="http://schemas.microsoft.com/office/drawing/2014/main" val="20000"/>
                    </a:ext>
                  </a:extLst>
                </a:gridCol>
                <a:gridCol w="1700212">
                  <a:extLst>
                    <a:ext uri="{9D8B030D-6E8A-4147-A177-3AD203B41FA5}">
                      <a16:colId xmlns:a16="http://schemas.microsoft.com/office/drawing/2014/main" val="20001"/>
                    </a:ext>
                  </a:extLst>
                </a:gridCol>
                <a:gridCol w="827088">
                  <a:extLst>
                    <a:ext uri="{9D8B030D-6E8A-4147-A177-3AD203B41FA5}">
                      <a16:colId xmlns:a16="http://schemas.microsoft.com/office/drawing/2014/main" val="20002"/>
                    </a:ext>
                  </a:extLst>
                </a:gridCol>
                <a:gridCol w="828675">
                  <a:extLst>
                    <a:ext uri="{9D8B030D-6E8A-4147-A177-3AD203B41FA5}">
                      <a16:colId xmlns:a16="http://schemas.microsoft.com/office/drawing/2014/main" val="20003"/>
                    </a:ext>
                  </a:extLst>
                </a:gridCol>
                <a:gridCol w="2168525">
                  <a:extLst>
                    <a:ext uri="{9D8B030D-6E8A-4147-A177-3AD203B41FA5}">
                      <a16:colId xmlns:a16="http://schemas.microsoft.com/office/drawing/2014/main" val="20004"/>
                    </a:ext>
                  </a:extLst>
                </a:gridCol>
              </a:tblGrid>
              <a:tr h="3349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Study Item</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Target Completion</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dirty="0">
                          <a:ln>
                            <a:noFill/>
                          </a:ln>
                          <a:solidFill>
                            <a:srgbClr val="FF0000"/>
                          </a:solidFill>
                          <a:effectLst/>
                          <a:latin typeface="Calibri" pitchFamily="34" charset="0"/>
                          <a:ea typeface="ＭＳ Ｐゴシック" pitchFamily="34" charset="-128"/>
                        </a:rPr>
                        <a:t>12/2017</a:t>
                      </a:r>
                      <a:endParaRPr kumimoji="0" lang="en-GB" altLang="nl-NL" sz="1600" b="1" i="0" u="none" strike="noStrike" cap="none" normalizeH="0" baseline="0" dirty="0">
                        <a:ln>
                          <a:noFill/>
                        </a:ln>
                        <a:solidFill>
                          <a:srgbClr val="FF0000"/>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dirty="0">
                          <a:ln>
                            <a:noFill/>
                          </a:ln>
                          <a:solidFill>
                            <a:srgbClr val="4F6228"/>
                          </a:solidFill>
                          <a:effectLst/>
                          <a:latin typeface="Calibri" pitchFamily="34" charset="0"/>
                          <a:ea typeface="ＭＳ Ｐゴシック" pitchFamily="34" charset="-128"/>
                        </a:rPr>
                        <a:t>09/2017</a:t>
                      </a:r>
                      <a:endPar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SA1 Status</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Study on Future Railway Mobile Communication System 2</a:t>
                      </a:r>
                    </a:p>
                  </a:txBody>
                  <a:tcPr marL="45734" marR="45734" marT="45551" marB="45551"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kern="1200" cap="none" normalizeH="0" baseline="0" dirty="0">
                          <a:ln>
                            <a:noFill/>
                          </a:ln>
                          <a:solidFill>
                            <a:srgbClr val="4F6228"/>
                          </a:solidFill>
                          <a:effectLst/>
                          <a:latin typeface="Calibri" pitchFamily="34" charset="0"/>
                          <a:ea typeface="ＭＳ Ｐゴシック" pitchFamily="34" charset="-128"/>
                          <a:cs typeface="+mn-cs"/>
                          <a:sym typeface="Wingdings" pitchFamily="2" charset="2"/>
                        </a:rPr>
                        <a:t>SA#80 (06/2018)</a:t>
                      </a:r>
                      <a:endParaRPr kumimoji="0" lang="en-GB" altLang="nl-NL" sz="1400" b="0" i="0" u="none" strike="noStrike" kern="1200" cap="none" normalizeH="0" baseline="0" dirty="0">
                        <a:ln>
                          <a:noFill/>
                        </a:ln>
                        <a:solidFill>
                          <a:srgbClr val="4F6228"/>
                        </a:solidFill>
                        <a:effectLst/>
                        <a:latin typeface="Calibri" pitchFamily="34" charset="0"/>
                        <a:ea typeface="ＭＳ Ｐゴシック" pitchFamily="34" charset="-128"/>
                        <a:cs typeface="+mn-cs"/>
                      </a:endParaRP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50%</a:t>
                      </a: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20%</a:t>
                      </a: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0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WID approved 06/2016</a:t>
                      </a:r>
                    </a:p>
                    <a:p>
                      <a:pPr marL="0" marR="0" lvl="0" indent="0" algn="l" defTabSz="914400" rtl="0" eaLnBrk="1" fontAlgn="base" latinLnBrk="0" hangingPunct="1">
                        <a:lnSpc>
                          <a:spcPct val="90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Work in progress</a:t>
                      </a:r>
                      <a:endParaRPr kumimoji="0" lang="en-GB" altLang="nl-NL" sz="1400" b="1" i="1" u="none" strike="noStrike" cap="none" normalizeH="0" baseline="0" dirty="0">
                        <a:ln>
                          <a:noFill/>
                        </a:ln>
                        <a:solidFill>
                          <a:srgbClr val="FF0000"/>
                        </a:solidFill>
                        <a:effectLst/>
                        <a:latin typeface="Century Gothic" pitchFamily="34" charset="0"/>
                        <a:ea typeface="ＭＳ Ｐゴシック" pitchFamily="34" charset="-128"/>
                      </a:endParaRP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9" name="Table 8">
            <a:extLst>
              <a:ext uri="{FF2B5EF4-FFF2-40B4-BE49-F238E27FC236}">
                <a16:creationId xmlns:a16="http://schemas.microsoft.com/office/drawing/2014/main" id="{5963B217-7FA4-4FE9-9443-4142FB1C33F0}"/>
              </a:ext>
            </a:extLst>
          </p:cNvPr>
          <p:cNvGraphicFramePr>
            <a:graphicFrameLocks noGrp="1"/>
          </p:cNvGraphicFramePr>
          <p:nvPr>
            <p:extLst>
              <p:ext uri="{D42A27DB-BD31-4B8C-83A1-F6EECF244321}">
                <p14:modId xmlns:p14="http://schemas.microsoft.com/office/powerpoint/2010/main" val="75919989"/>
              </p:ext>
            </p:extLst>
          </p:nvPr>
        </p:nvGraphicFramePr>
        <p:xfrm>
          <a:off x="238125" y="2249488"/>
          <a:ext cx="8661400" cy="2147098"/>
        </p:xfrm>
        <a:graphic>
          <a:graphicData uri="http://schemas.openxmlformats.org/drawingml/2006/table">
            <a:tbl>
              <a:tblPr/>
              <a:tblGrid>
                <a:gridCol w="884238">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gridCol w="4913312">
                  <a:extLst>
                    <a:ext uri="{9D8B030D-6E8A-4147-A177-3AD203B41FA5}">
                      <a16:colId xmlns:a16="http://schemas.microsoft.com/office/drawing/2014/main" val="20002"/>
                    </a:ext>
                  </a:extLst>
                </a:gridCol>
                <a:gridCol w="631825">
                  <a:extLst>
                    <a:ext uri="{9D8B030D-6E8A-4147-A177-3AD203B41FA5}">
                      <a16:colId xmlns:a16="http://schemas.microsoft.com/office/drawing/2014/main" val="20003"/>
                    </a:ext>
                  </a:extLst>
                </a:gridCol>
                <a:gridCol w="681038">
                  <a:extLst>
                    <a:ext uri="{9D8B030D-6E8A-4147-A177-3AD203B41FA5}">
                      <a16:colId xmlns:a16="http://schemas.microsoft.com/office/drawing/2014/main" val="20004"/>
                    </a:ext>
                  </a:extLst>
                </a:gridCol>
                <a:gridCol w="636587">
                  <a:extLst>
                    <a:ext uri="{9D8B030D-6E8A-4147-A177-3AD203B41FA5}">
                      <a16:colId xmlns:a16="http://schemas.microsoft.com/office/drawing/2014/main" val="20005"/>
                    </a:ext>
                  </a:extLst>
                </a:gridCol>
              </a:tblGrid>
              <a:tr h="318002">
                <a:tc gridSpan="6">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rPr>
                        <a:t>Agenda item 17A.1: Agreed CRs:</a:t>
                      </a:r>
                    </a:p>
                  </a:txBody>
                  <a:tcPr marL="45732" marR="45732" marT="45598" marB="4559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248862">
                <a:tc rowSpan="6">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1" i="0" u="none" strike="noStrike" cap="none" normalizeH="0" baseline="0" dirty="0">
                          <a:ln>
                            <a:noFill/>
                          </a:ln>
                          <a:solidFill>
                            <a:srgbClr val="4F6228"/>
                          </a:solidFill>
                          <a:effectLst/>
                          <a:latin typeface="Calibri" pitchFamily="34" charset="0"/>
                          <a:ea typeface="ＭＳ Ｐゴシック" pitchFamily="34" charset="-128"/>
                        </a:rPr>
                        <a:t>SP-170990 (cont’d)</a:t>
                      </a:r>
                    </a:p>
                  </a:txBody>
                  <a:tcPr marL="45728" marR="45728" marT="45654" marB="4565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S1-174428</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FRMCS System Principle update</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22.889</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0042r2</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Rel-16</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r h="0">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S1-174434</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Use case 12.6 reorganization</a:t>
                      </a:r>
                      <a:endPar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22.889</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0043r3</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Rel-16</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04864">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S1-174427</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Use case on supporting Interworking of SMS in FRMCS</a:t>
                      </a:r>
                      <a:endPar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22.889</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0037r2</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Rel-16</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3"/>
                  </a:ext>
                </a:extLst>
              </a:tr>
              <a:tr h="304864">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S1-174414</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Use case on supporting call restriction service in FRMCS</a:t>
                      </a:r>
                      <a:endPar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22.889</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0039r1</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Rel-16</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04864">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S1-174430</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Network Slicing in the rail context</a:t>
                      </a:r>
                      <a:endPar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22.889</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0050r2</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Rel-16</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5"/>
                  </a:ext>
                </a:extLst>
              </a:tr>
              <a:tr h="304864">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S1-174435</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FS_FRMCS Editorials</a:t>
                      </a:r>
                      <a:endPar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22.889</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0052r2</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Rel-16</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
        <p:nvSpPr>
          <p:cNvPr id="7" name="Text Box 50">
            <a:extLst>
              <a:ext uri="{FF2B5EF4-FFF2-40B4-BE49-F238E27FC236}">
                <a16:creationId xmlns:a16="http://schemas.microsoft.com/office/drawing/2014/main" id="{478C953D-B1AE-483B-B284-7DD6A43071B2}"/>
              </a:ext>
            </a:extLst>
          </p:cNvPr>
          <p:cNvSpPr txBox="1">
            <a:spLocks noChangeArrowheads="1"/>
          </p:cNvSpPr>
          <p:nvPr/>
        </p:nvSpPr>
        <p:spPr bwMode="auto">
          <a:xfrm>
            <a:off x="249238" y="6197600"/>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spcBef>
                <a:spcPct val="50000"/>
              </a:spcBef>
            </a:pPr>
            <a:r>
              <a:rPr lang="en-US" altLang="nl-NL" sz="1200" b="1" dirty="0">
                <a:solidFill>
                  <a:srgbClr val="FF0000"/>
                </a:solidFill>
              </a:rPr>
              <a:t>Updates in </a:t>
            </a:r>
            <a:r>
              <a:rPr lang="en-US" altLang="nl-NL" sz="1400" b="1" i="1" dirty="0">
                <a:solidFill>
                  <a:srgbClr val="FF0000"/>
                </a:solidFill>
                <a:latin typeface="Century Gothic" panose="020B0502020202020204" pitchFamily="34" charset="0"/>
              </a:rPr>
              <a:t>RED</a:t>
            </a:r>
            <a:endParaRPr lang="it-IT" altLang="nl-NL" sz="1400" b="1" i="1" dirty="0">
              <a:solidFill>
                <a:srgbClr val="FF0000"/>
              </a:solidFill>
              <a:latin typeface="Century Gothic" panose="020B0502020202020204" pitchFamily="34" charset="0"/>
            </a:endParaRPr>
          </a:p>
        </p:txBody>
      </p:sp>
      <p:graphicFrame>
        <p:nvGraphicFramePr>
          <p:cNvPr id="8" name="Content Placeholder 2">
            <a:extLst>
              <a:ext uri="{FF2B5EF4-FFF2-40B4-BE49-F238E27FC236}">
                <a16:creationId xmlns:a16="http://schemas.microsoft.com/office/drawing/2014/main" id="{E321FFBB-ED1F-472A-8A80-71437CA37132}"/>
              </a:ext>
            </a:extLst>
          </p:cNvPr>
          <p:cNvGraphicFramePr>
            <a:graphicFrameLocks/>
          </p:cNvGraphicFramePr>
          <p:nvPr>
            <p:extLst>
              <p:ext uri="{D42A27DB-BD31-4B8C-83A1-F6EECF244321}">
                <p14:modId xmlns:p14="http://schemas.microsoft.com/office/powerpoint/2010/main" val="1339833549"/>
              </p:ext>
            </p:extLst>
          </p:nvPr>
        </p:nvGraphicFramePr>
        <p:xfrm>
          <a:off x="238125" y="4397375"/>
          <a:ext cx="8661400" cy="1077074"/>
        </p:xfrm>
        <a:graphic>
          <a:graphicData uri="http://schemas.openxmlformats.org/drawingml/2006/table">
            <a:tbl>
              <a:tblPr firstRow="1" bandRow="1">
                <a:tableStyleId>{8799B23B-EC83-4686-B30A-512413B5E67A}</a:tableStyleId>
              </a:tblPr>
              <a:tblGrid>
                <a:gridCol w="8661400">
                  <a:extLst>
                    <a:ext uri="{9D8B030D-6E8A-4147-A177-3AD203B41FA5}">
                      <a16:colId xmlns:a16="http://schemas.microsoft.com/office/drawing/2014/main" val="20000"/>
                    </a:ext>
                  </a:extLst>
                </a:gridCol>
              </a:tblGrid>
              <a:tr h="741553">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400" b="1" u="sng" strike="noStrike" kern="1200" cap="none" spc="0" normalizeH="0" baseline="0" noProof="0" dirty="0">
                          <a:ln>
                            <a:noFill/>
                          </a:ln>
                          <a:solidFill>
                            <a:schemeClr val="accent3">
                              <a:lumMod val="50000"/>
                            </a:schemeClr>
                          </a:solidFill>
                          <a:effectLst/>
                          <a:uLnTx/>
                          <a:uFillTx/>
                          <a:latin typeface="+mn-lt"/>
                          <a:cs typeface="Arial" pitchFamily="34" charset="0"/>
                        </a:rPr>
                        <a:t>Progress for TR22.889:</a:t>
                      </a:r>
                    </a:p>
                    <a:p>
                      <a:pPr marL="87313" marR="0" lvl="0" indent="-87313"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US" sz="1400" b="0" kern="1200" baseline="0" dirty="0">
                          <a:solidFill>
                            <a:schemeClr val="accent3">
                              <a:lumMod val="50000"/>
                            </a:schemeClr>
                          </a:solidFill>
                          <a:latin typeface="+mn-lt"/>
                          <a:ea typeface="+mn-ea"/>
                          <a:cs typeface="Arial" pitchFamily="34" charset="0"/>
                        </a:rPr>
                        <a:t>TR22.889 at 70% completion to reflect that new use cases are often already covered in the TR</a:t>
                      </a:r>
                    </a:p>
                    <a:p>
                      <a:pPr marL="87313" marR="0" lvl="0" indent="-87313"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US" sz="1400" b="0" kern="1200" baseline="0" dirty="0">
                          <a:solidFill>
                            <a:schemeClr val="accent3">
                              <a:lumMod val="50000"/>
                            </a:schemeClr>
                          </a:solidFill>
                          <a:latin typeface="+mn-lt"/>
                          <a:ea typeface="+mn-ea"/>
                          <a:cs typeface="Arial" pitchFamily="34" charset="0"/>
                        </a:rPr>
                        <a:t>8 new use cases and use case updates added to TR22.889</a:t>
                      </a:r>
                    </a:p>
                    <a:p>
                      <a:pPr marL="87313" marR="0" lvl="0" indent="-87313"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US" sz="1400" b="0" kern="1200" baseline="0" dirty="0">
                          <a:solidFill>
                            <a:schemeClr val="accent3">
                              <a:lumMod val="50000"/>
                            </a:schemeClr>
                          </a:solidFill>
                          <a:latin typeface="+mn-lt"/>
                          <a:ea typeface="+mn-ea"/>
                          <a:cs typeface="Arial" pitchFamily="34" charset="0"/>
                        </a:rPr>
                        <a:t>5 CRs with other updates (e.g. terminology updates, editorial modifications or rearranging use cases)</a:t>
                      </a:r>
                    </a:p>
                  </a:txBody>
                  <a:tcPr marL="45728" marR="45728" marT="45650" marB="45650" anchor="ctr"/>
                </a:tc>
                <a:extLst>
                  <a:ext uri="{0D108BD9-81ED-4DB2-BD59-A6C34878D82A}">
                    <a16:rowId xmlns:a16="http://schemas.microsoft.com/office/drawing/2014/main" val="10000"/>
                  </a:ext>
                </a:extLst>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47D74D3A-958F-46F3-B947-27BA8AFBA064}"/>
              </a:ext>
            </a:extLst>
          </p:cNvPr>
          <p:cNvSpPr>
            <a:spLocks noGrp="1"/>
          </p:cNvSpPr>
          <p:nvPr>
            <p:ph type="title"/>
          </p:nvPr>
        </p:nvSpPr>
        <p:spPr/>
        <p:txBody>
          <a:bodyPr/>
          <a:lstStyle/>
          <a:p>
            <a:r>
              <a:rPr lang="en-GB" altLang="nl-NL">
                <a:ea typeface="ＭＳ Ｐゴシック" panose="020B0600070205080204" pitchFamily="34" charset="-128"/>
              </a:rPr>
              <a:t>FS_ePWS</a:t>
            </a:r>
          </a:p>
        </p:txBody>
      </p:sp>
      <p:graphicFrame>
        <p:nvGraphicFramePr>
          <p:cNvPr id="5" name="Content Placeholder 2">
            <a:extLst>
              <a:ext uri="{FF2B5EF4-FFF2-40B4-BE49-F238E27FC236}">
                <a16:creationId xmlns:a16="http://schemas.microsoft.com/office/drawing/2014/main" id="{1D245779-43E5-42FE-B167-72339875AFAB}"/>
              </a:ext>
            </a:extLst>
          </p:cNvPr>
          <p:cNvGraphicFramePr>
            <a:graphicFrameLocks noGrp="1"/>
          </p:cNvGraphicFramePr>
          <p:nvPr>
            <p:extLst>
              <p:ext uri="{D42A27DB-BD31-4B8C-83A1-F6EECF244321}">
                <p14:modId xmlns:p14="http://schemas.microsoft.com/office/powerpoint/2010/main" val="4202700284"/>
              </p:ext>
            </p:extLst>
          </p:nvPr>
        </p:nvGraphicFramePr>
        <p:xfrm>
          <a:off x="238125" y="1362075"/>
          <a:ext cx="8662988" cy="887413"/>
        </p:xfrm>
        <a:graphic>
          <a:graphicData uri="http://schemas.openxmlformats.org/drawingml/2006/table">
            <a:tbl>
              <a:tblPr/>
              <a:tblGrid>
                <a:gridCol w="3138488">
                  <a:extLst>
                    <a:ext uri="{9D8B030D-6E8A-4147-A177-3AD203B41FA5}">
                      <a16:colId xmlns:a16="http://schemas.microsoft.com/office/drawing/2014/main" val="20000"/>
                    </a:ext>
                  </a:extLst>
                </a:gridCol>
                <a:gridCol w="1700212">
                  <a:extLst>
                    <a:ext uri="{9D8B030D-6E8A-4147-A177-3AD203B41FA5}">
                      <a16:colId xmlns:a16="http://schemas.microsoft.com/office/drawing/2014/main" val="20001"/>
                    </a:ext>
                  </a:extLst>
                </a:gridCol>
                <a:gridCol w="827088">
                  <a:extLst>
                    <a:ext uri="{9D8B030D-6E8A-4147-A177-3AD203B41FA5}">
                      <a16:colId xmlns:a16="http://schemas.microsoft.com/office/drawing/2014/main" val="20002"/>
                    </a:ext>
                  </a:extLst>
                </a:gridCol>
                <a:gridCol w="828675">
                  <a:extLst>
                    <a:ext uri="{9D8B030D-6E8A-4147-A177-3AD203B41FA5}">
                      <a16:colId xmlns:a16="http://schemas.microsoft.com/office/drawing/2014/main" val="20003"/>
                    </a:ext>
                  </a:extLst>
                </a:gridCol>
                <a:gridCol w="2168525">
                  <a:extLst>
                    <a:ext uri="{9D8B030D-6E8A-4147-A177-3AD203B41FA5}">
                      <a16:colId xmlns:a16="http://schemas.microsoft.com/office/drawing/2014/main" val="20004"/>
                    </a:ext>
                  </a:extLst>
                </a:gridCol>
              </a:tblGrid>
              <a:tr h="3349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Study Item</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Target Completion</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dirty="0">
                          <a:ln>
                            <a:noFill/>
                          </a:ln>
                          <a:solidFill>
                            <a:srgbClr val="FF0000"/>
                          </a:solidFill>
                          <a:effectLst/>
                          <a:latin typeface="Calibri" pitchFamily="34" charset="0"/>
                          <a:ea typeface="ＭＳ Ｐゴシック" pitchFamily="34" charset="-128"/>
                        </a:rPr>
                        <a:t>12/2017</a:t>
                      </a:r>
                      <a:endParaRPr kumimoji="0" lang="en-GB" altLang="nl-NL" sz="1600" b="1" i="0" u="none" strike="noStrike" cap="none" normalizeH="0" baseline="0" dirty="0">
                        <a:ln>
                          <a:noFill/>
                        </a:ln>
                        <a:solidFill>
                          <a:srgbClr val="FF0000"/>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dirty="0">
                          <a:ln>
                            <a:noFill/>
                          </a:ln>
                          <a:solidFill>
                            <a:srgbClr val="4F6228"/>
                          </a:solidFill>
                          <a:effectLst/>
                          <a:latin typeface="Calibri" pitchFamily="34" charset="0"/>
                          <a:ea typeface="ＭＳ Ｐゴシック" pitchFamily="34" charset="-128"/>
                        </a:rPr>
                        <a:t>09/2017</a:t>
                      </a:r>
                      <a:endPar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SA1 Status</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5245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Study on enhancements of Public Warning System</a:t>
                      </a:r>
                    </a:p>
                  </a:txBody>
                  <a:tcPr marL="45734" marR="45734" marT="45551" marB="45551"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sym typeface="Wingdings" pitchFamily="2" charset="2"/>
                        </a:rPr>
                        <a:t>SA#77 (09/2017)</a:t>
                      </a:r>
                      <a:endParaRPr kumimoji="0" lang="en-GB" altLang="nl-NL" sz="1400" b="0" i="0" u="none" strike="noStrike" cap="none" normalizeH="0" baseline="0">
                        <a:ln>
                          <a:noFill/>
                        </a:ln>
                        <a:solidFill>
                          <a:srgbClr val="4F6228"/>
                        </a:solidFill>
                        <a:effectLst/>
                        <a:latin typeface="Calibri" pitchFamily="34" charset="0"/>
                        <a:ea typeface="ＭＳ Ｐゴシック" pitchFamily="34" charset="-128"/>
                      </a:endParaRP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100%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95%</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WID approved 09/2016 </a:t>
                      </a:r>
                    </a:p>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Completed 09/2017</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7" name="Content Placeholder 2">
            <a:extLst>
              <a:ext uri="{FF2B5EF4-FFF2-40B4-BE49-F238E27FC236}">
                <a16:creationId xmlns:a16="http://schemas.microsoft.com/office/drawing/2014/main" id="{10FCD21F-EC19-4372-9C9E-097B0CDA037F}"/>
              </a:ext>
            </a:extLst>
          </p:cNvPr>
          <p:cNvGraphicFramePr>
            <a:graphicFrameLocks noGrp="1"/>
          </p:cNvGraphicFramePr>
          <p:nvPr>
            <p:extLst>
              <p:ext uri="{D42A27DB-BD31-4B8C-83A1-F6EECF244321}">
                <p14:modId xmlns:p14="http://schemas.microsoft.com/office/powerpoint/2010/main" val="2285828384"/>
              </p:ext>
            </p:extLst>
          </p:nvPr>
        </p:nvGraphicFramePr>
        <p:xfrm>
          <a:off x="238125" y="2872310"/>
          <a:ext cx="8661400" cy="750579"/>
        </p:xfrm>
        <a:graphic>
          <a:graphicData uri="http://schemas.openxmlformats.org/drawingml/2006/table">
            <a:tbl>
              <a:tblPr/>
              <a:tblGrid>
                <a:gridCol w="8661400">
                  <a:extLst>
                    <a:ext uri="{9D8B030D-6E8A-4147-A177-3AD203B41FA5}">
                      <a16:colId xmlns:a16="http://schemas.microsoft.com/office/drawing/2014/main" val="20000"/>
                    </a:ext>
                  </a:extLst>
                </a:gridCol>
              </a:tblGrid>
              <a:tr h="739570">
                <a:tc>
                  <a:txBody>
                    <a:bodyPr/>
                    <a:lstStyle/>
                    <a:p>
                      <a:pPr marL="0" marR="0" lvl="0" indent="0" algn="l" defTabSz="914400" rtl="0" eaLnBrk="1" fontAlgn="base" latinLnBrk="0" hangingPunct="1">
                        <a:lnSpc>
                          <a:spcPct val="93000"/>
                        </a:lnSpc>
                        <a:spcBef>
                          <a:spcPct val="15000"/>
                        </a:spcBef>
                        <a:spcAft>
                          <a:spcPct val="15000"/>
                        </a:spcAft>
                        <a:buClrTx/>
                        <a:buSzPct val="100000"/>
                        <a:buFont typeface="Arial" pitchFamily="34" charset="0"/>
                        <a:buNone/>
                        <a:tabLst/>
                      </a:pPr>
                      <a:r>
                        <a:rPr kumimoji="0" lang="en-GB" altLang="nl-NL" sz="1400" b="1" i="0" u="sng" strike="noStrike" cap="none" normalizeH="0" baseline="0" dirty="0">
                          <a:ln>
                            <a:noFill/>
                          </a:ln>
                          <a:solidFill>
                            <a:srgbClr val="4F6228"/>
                          </a:solidFill>
                          <a:effectLst/>
                          <a:latin typeface="Calibri" pitchFamily="34" charset="0"/>
                          <a:ea typeface="ＭＳ Ｐゴシック" pitchFamily="34" charset="-128"/>
                        </a:rPr>
                        <a:t>Progress of TR22.869:</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22.869CR0001 defines PWS-UE and </a:t>
                      </a:r>
                      <a:r>
                        <a:rPr kumimoji="0" lang="en-US" altLang="nl-NL" sz="1400" b="0" i="0" u="none" strike="noStrike" cap="none" normalizeH="0" baseline="0" dirty="0" err="1">
                          <a:ln>
                            <a:noFill/>
                          </a:ln>
                          <a:solidFill>
                            <a:srgbClr val="4F6228"/>
                          </a:solidFill>
                          <a:effectLst/>
                          <a:latin typeface="Calibri" pitchFamily="34" charset="0"/>
                          <a:ea typeface="ＭＳ Ｐゴシック" pitchFamily="34" charset="-128"/>
                        </a:rPr>
                        <a:t>ePWS</a:t>
                      </a: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-UE to distinguish </a:t>
                      </a:r>
                      <a:r>
                        <a:rPr kumimoji="0" lang="en-US" altLang="nl-NL" sz="1400" b="0" i="0" u="none" strike="noStrike" cap="none" normalizeH="0" baseline="0" dirty="0" err="1">
                          <a:ln>
                            <a:noFill/>
                          </a:ln>
                          <a:solidFill>
                            <a:srgbClr val="4F6228"/>
                          </a:solidFill>
                          <a:effectLst/>
                          <a:latin typeface="Calibri" pitchFamily="34" charset="0"/>
                          <a:ea typeface="ＭＳ Ｐゴシック" pitchFamily="34" charset="-128"/>
                        </a:rPr>
                        <a:t>ePWS</a:t>
                      </a: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-UE described in 3GPP TR 22.869 from PWS-UE described in 3GPP TS 22.268.</a:t>
                      </a:r>
                    </a:p>
                  </a:txBody>
                  <a:tcPr marL="45728" marR="45728" marT="45629" marB="45629"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
        <p:nvSpPr>
          <p:cNvPr id="8" name="Text Box 50">
            <a:extLst>
              <a:ext uri="{FF2B5EF4-FFF2-40B4-BE49-F238E27FC236}">
                <a16:creationId xmlns:a16="http://schemas.microsoft.com/office/drawing/2014/main" id="{1D137D23-D9BD-4C6B-B5FF-C4CA1AFE72E2}"/>
              </a:ext>
            </a:extLst>
          </p:cNvPr>
          <p:cNvSpPr txBox="1">
            <a:spLocks noChangeArrowheads="1"/>
          </p:cNvSpPr>
          <p:nvPr/>
        </p:nvSpPr>
        <p:spPr bwMode="auto">
          <a:xfrm>
            <a:off x="249238" y="6197600"/>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spcBef>
                <a:spcPct val="50000"/>
              </a:spcBef>
            </a:pPr>
            <a:r>
              <a:rPr lang="en-US" altLang="nl-NL" sz="1200" b="1" dirty="0">
                <a:solidFill>
                  <a:srgbClr val="FF0000"/>
                </a:solidFill>
              </a:rPr>
              <a:t>Updates in </a:t>
            </a:r>
            <a:r>
              <a:rPr lang="en-US" altLang="nl-NL" sz="1400" b="1" i="1" dirty="0">
                <a:solidFill>
                  <a:srgbClr val="FF0000"/>
                </a:solidFill>
                <a:latin typeface="Century Gothic" panose="020B0502020202020204" pitchFamily="34" charset="0"/>
              </a:rPr>
              <a:t>RED</a:t>
            </a:r>
            <a:endParaRPr lang="it-IT" altLang="nl-NL" sz="1400" b="1" i="1" dirty="0">
              <a:solidFill>
                <a:srgbClr val="FF0000"/>
              </a:solidFill>
              <a:latin typeface="Century Gothic" panose="020B0502020202020204" pitchFamily="34" charset="0"/>
            </a:endParaRPr>
          </a:p>
        </p:txBody>
      </p:sp>
      <p:graphicFrame>
        <p:nvGraphicFramePr>
          <p:cNvPr id="9" name="Table 8">
            <a:extLst>
              <a:ext uri="{FF2B5EF4-FFF2-40B4-BE49-F238E27FC236}">
                <a16:creationId xmlns:a16="http://schemas.microsoft.com/office/drawing/2014/main" id="{63D89654-0899-45D3-A689-638C374DBFF8}"/>
              </a:ext>
            </a:extLst>
          </p:cNvPr>
          <p:cNvGraphicFramePr>
            <a:graphicFrameLocks noGrp="1"/>
          </p:cNvGraphicFramePr>
          <p:nvPr>
            <p:extLst>
              <p:ext uri="{D42A27DB-BD31-4B8C-83A1-F6EECF244321}">
                <p14:modId xmlns:p14="http://schemas.microsoft.com/office/powerpoint/2010/main" val="385628009"/>
              </p:ext>
            </p:extLst>
          </p:nvPr>
        </p:nvGraphicFramePr>
        <p:xfrm>
          <a:off x="238125" y="2249488"/>
          <a:ext cx="8661400" cy="622822"/>
        </p:xfrm>
        <a:graphic>
          <a:graphicData uri="http://schemas.openxmlformats.org/drawingml/2006/table">
            <a:tbl>
              <a:tblPr/>
              <a:tblGrid>
                <a:gridCol w="884238">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gridCol w="4913312">
                  <a:extLst>
                    <a:ext uri="{9D8B030D-6E8A-4147-A177-3AD203B41FA5}">
                      <a16:colId xmlns:a16="http://schemas.microsoft.com/office/drawing/2014/main" val="20002"/>
                    </a:ext>
                  </a:extLst>
                </a:gridCol>
                <a:gridCol w="631825">
                  <a:extLst>
                    <a:ext uri="{9D8B030D-6E8A-4147-A177-3AD203B41FA5}">
                      <a16:colId xmlns:a16="http://schemas.microsoft.com/office/drawing/2014/main" val="20003"/>
                    </a:ext>
                  </a:extLst>
                </a:gridCol>
                <a:gridCol w="681038">
                  <a:extLst>
                    <a:ext uri="{9D8B030D-6E8A-4147-A177-3AD203B41FA5}">
                      <a16:colId xmlns:a16="http://schemas.microsoft.com/office/drawing/2014/main" val="20004"/>
                    </a:ext>
                  </a:extLst>
                </a:gridCol>
                <a:gridCol w="636587">
                  <a:extLst>
                    <a:ext uri="{9D8B030D-6E8A-4147-A177-3AD203B41FA5}">
                      <a16:colId xmlns:a16="http://schemas.microsoft.com/office/drawing/2014/main" val="20005"/>
                    </a:ext>
                  </a:extLst>
                </a:gridCol>
              </a:tblGrid>
              <a:tr h="318002">
                <a:tc gridSpan="6">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rPr>
                        <a:t>Agenda item 17A.2: Agreed CRs:</a:t>
                      </a:r>
                    </a:p>
                  </a:txBody>
                  <a:tcPr marL="45732" marR="45732" marT="45598" marB="4559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24886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1" i="0" u="none" strike="noStrike" cap="none" normalizeH="0" baseline="0" dirty="0">
                          <a:ln>
                            <a:noFill/>
                          </a:ln>
                          <a:solidFill>
                            <a:srgbClr val="4F6228"/>
                          </a:solidFill>
                          <a:effectLst/>
                          <a:latin typeface="Calibri" pitchFamily="34" charset="0"/>
                          <a:ea typeface="ＭＳ Ｐゴシック" pitchFamily="34" charset="-128"/>
                        </a:rPr>
                        <a:t>SP-170991 </a:t>
                      </a:r>
                    </a:p>
                  </a:txBody>
                  <a:tcPr marL="45728" marR="45728" marT="45654" marB="4565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S1-174493</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Distinction between PWS-UE and </a:t>
                      </a:r>
                      <a:r>
                        <a:rPr kumimoji="0" lang="en-US" altLang="nl-NL" sz="1400" b="0" i="0" u="none" strike="noStrike" cap="none" normalizeH="0" baseline="0" dirty="0" err="1">
                          <a:ln>
                            <a:noFill/>
                          </a:ln>
                          <a:solidFill>
                            <a:srgbClr val="4F6228"/>
                          </a:solidFill>
                          <a:effectLst/>
                          <a:latin typeface="Calibri" pitchFamily="34" charset="0"/>
                          <a:ea typeface="ＭＳ Ｐゴシック" pitchFamily="34" charset="-128"/>
                        </a:rPr>
                        <a:t>ePWS</a:t>
                      </a: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-UE</a:t>
                      </a:r>
                      <a:endPar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22.869</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0001r1</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Rel-16</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EF8C91A4-590D-42A0-9E6B-F9D4D6B1AD81}"/>
              </a:ext>
            </a:extLst>
          </p:cNvPr>
          <p:cNvSpPr>
            <a:spLocks noGrp="1"/>
          </p:cNvSpPr>
          <p:nvPr>
            <p:ph type="title"/>
          </p:nvPr>
        </p:nvSpPr>
        <p:spPr/>
        <p:txBody>
          <a:bodyPr/>
          <a:lstStyle/>
          <a:p>
            <a:r>
              <a:rPr lang="en-GB" altLang="nl-NL">
                <a:ea typeface="ＭＳ Ｐゴシック" panose="020B0600070205080204" pitchFamily="34" charset="-128"/>
              </a:rPr>
              <a:t>FS_MARCOM</a:t>
            </a:r>
          </a:p>
        </p:txBody>
      </p:sp>
      <p:graphicFrame>
        <p:nvGraphicFramePr>
          <p:cNvPr id="5" name="Content Placeholder 2">
            <a:extLst>
              <a:ext uri="{FF2B5EF4-FFF2-40B4-BE49-F238E27FC236}">
                <a16:creationId xmlns:a16="http://schemas.microsoft.com/office/drawing/2014/main" id="{1D18ACEE-F085-49A1-BA74-A893C79B59C8}"/>
              </a:ext>
            </a:extLst>
          </p:cNvPr>
          <p:cNvGraphicFramePr>
            <a:graphicFrameLocks noGrp="1"/>
          </p:cNvGraphicFramePr>
          <p:nvPr>
            <p:extLst>
              <p:ext uri="{D42A27DB-BD31-4B8C-83A1-F6EECF244321}">
                <p14:modId xmlns:p14="http://schemas.microsoft.com/office/powerpoint/2010/main" val="1367824405"/>
              </p:ext>
            </p:extLst>
          </p:nvPr>
        </p:nvGraphicFramePr>
        <p:xfrm>
          <a:off x="238125" y="1362075"/>
          <a:ext cx="8662988" cy="887413"/>
        </p:xfrm>
        <a:graphic>
          <a:graphicData uri="http://schemas.openxmlformats.org/drawingml/2006/table">
            <a:tbl>
              <a:tblPr/>
              <a:tblGrid>
                <a:gridCol w="3138488">
                  <a:extLst>
                    <a:ext uri="{9D8B030D-6E8A-4147-A177-3AD203B41FA5}">
                      <a16:colId xmlns:a16="http://schemas.microsoft.com/office/drawing/2014/main" val="20000"/>
                    </a:ext>
                  </a:extLst>
                </a:gridCol>
                <a:gridCol w="1700212">
                  <a:extLst>
                    <a:ext uri="{9D8B030D-6E8A-4147-A177-3AD203B41FA5}">
                      <a16:colId xmlns:a16="http://schemas.microsoft.com/office/drawing/2014/main" val="20001"/>
                    </a:ext>
                  </a:extLst>
                </a:gridCol>
                <a:gridCol w="827088">
                  <a:extLst>
                    <a:ext uri="{9D8B030D-6E8A-4147-A177-3AD203B41FA5}">
                      <a16:colId xmlns:a16="http://schemas.microsoft.com/office/drawing/2014/main" val="20002"/>
                    </a:ext>
                  </a:extLst>
                </a:gridCol>
                <a:gridCol w="828675">
                  <a:extLst>
                    <a:ext uri="{9D8B030D-6E8A-4147-A177-3AD203B41FA5}">
                      <a16:colId xmlns:a16="http://schemas.microsoft.com/office/drawing/2014/main" val="20003"/>
                    </a:ext>
                  </a:extLst>
                </a:gridCol>
                <a:gridCol w="2168525">
                  <a:extLst>
                    <a:ext uri="{9D8B030D-6E8A-4147-A177-3AD203B41FA5}">
                      <a16:colId xmlns:a16="http://schemas.microsoft.com/office/drawing/2014/main" val="20004"/>
                    </a:ext>
                  </a:extLst>
                </a:gridCol>
              </a:tblGrid>
              <a:tr h="3349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Study Item</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Target Completion</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dirty="0">
                          <a:ln>
                            <a:noFill/>
                          </a:ln>
                          <a:solidFill>
                            <a:srgbClr val="FF0000"/>
                          </a:solidFill>
                          <a:effectLst/>
                          <a:latin typeface="Calibri" pitchFamily="34" charset="0"/>
                          <a:ea typeface="ＭＳ Ｐゴシック" pitchFamily="34" charset="-128"/>
                        </a:rPr>
                        <a:t>12/2017</a:t>
                      </a:r>
                      <a:endParaRPr kumimoji="0" lang="en-GB" altLang="nl-NL" sz="1600" b="1" i="0" u="none" strike="noStrike" cap="none" normalizeH="0" baseline="0" dirty="0">
                        <a:ln>
                          <a:noFill/>
                        </a:ln>
                        <a:solidFill>
                          <a:srgbClr val="FF0000"/>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dirty="0">
                          <a:ln>
                            <a:noFill/>
                          </a:ln>
                          <a:solidFill>
                            <a:srgbClr val="4F6228"/>
                          </a:solidFill>
                          <a:effectLst/>
                          <a:latin typeface="Calibri" pitchFamily="34" charset="0"/>
                          <a:ea typeface="ＭＳ Ｐゴシック" pitchFamily="34" charset="-128"/>
                        </a:rPr>
                        <a:t>09/2017</a:t>
                      </a:r>
                      <a:endPar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SA1 Status</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5245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Study on Maritime Communication Services over 3GPP system</a:t>
                      </a:r>
                    </a:p>
                  </a:txBody>
                  <a:tcPr marL="45734" marR="45734" marT="45551" marB="45551"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sym typeface="Wingdings" pitchFamily="2" charset="2"/>
                        </a:rPr>
                        <a:t>SA#80 (06/2018)</a:t>
                      </a:r>
                      <a:endParaRPr kumimoji="0" lang="en-GB" altLang="nl-NL" sz="1400" b="0" i="0" u="none" strike="noStrike" cap="none" normalizeH="0" baseline="0">
                        <a:ln>
                          <a:noFill/>
                        </a:ln>
                        <a:solidFill>
                          <a:srgbClr val="4F6228"/>
                        </a:solidFill>
                        <a:effectLst/>
                        <a:latin typeface="Calibri" pitchFamily="34" charset="0"/>
                        <a:ea typeface="ＭＳ Ｐゴシック" pitchFamily="34" charset="-128"/>
                      </a:endParaRP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55%</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35%</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WID approved 09/2016 </a:t>
                      </a:r>
                    </a:p>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Work in progress </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2" name="Table 1">
            <a:extLst>
              <a:ext uri="{FF2B5EF4-FFF2-40B4-BE49-F238E27FC236}">
                <a16:creationId xmlns:a16="http://schemas.microsoft.com/office/drawing/2014/main" id="{BF0CFF38-CAB6-4C92-AF70-914C20C8B04D}"/>
              </a:ext>
            </a:extLst>
          </p:cNvPr>
          <p:cNvGraphicFramePr>
            <a:graphicFrameLocks noGrp="1"/>
          </p:cNvGraphicFramePr>
          <p:nvPr/>
        </p:nvGraphicFramePr>
        <p:xfrm>
          <a:off x="238125" y="2246313"/>
          <a:ext cx="8661400" cy="342903"/>
        </p:xfrm>
        <a:graphic>
          <a:graphicData uri="http://schemas.openxmlformats.org/drawingml/2006/table">
            <a:tbl>
              <a:tblPr/>
              <a:tblGrid>
                <a:gridCol w="8661400">
                  <a:extLst>
                    <a:ext uri="{9D8B030D-6E8A-4147-A177-3AD203B41FA5}">
                      <a16:colId xmlns:a16="http://schemas.microsoft.com/office/drawing/2014/main" val="20000"/>
                    </a:ext>
                  </a:extLst>
                </a:gridCol>
              </a:tblGrid>
              <a:tr h="31750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Agenda item 17.A.3:</a:t>
                      </a:r>
                    </a:p>
                  </a:txBody>
                  <a:tcPr marL="45732" marR="45732" marT="45372" marB="45372"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0">
                <a:tc>
                  <a:txBody>
                    <a:bodyPr/>
                    <a:lstStyle/>
                    <a:p>
                      <a:pPr marL="0" marR="0" lvl="0" indent="0" algn="l" defTabSz="914400" rtl="0" eaLnBrk="1" fontAlgn="base" latinLnBrk="0" hangingPunct="1">
                        <a:lnSpc>
                          <a:spcPct val="0"/>
                        </a:lnSpc>
                        <a:spcBef>
                          <a:spcPct val="0"/>
                        </a:spcBef>
                        <a:spcAft>
                          <a:spcPct val="0"/>
                        </a:spcAft>
                        <a:buClrTx/>
                        <a:buSzTx/>
                        <a:buFontTx/>
                        <a:buNone/>
                        <a:tabLst/>
                      </a:pPr>
                      <a:endParaRPr kumimoji="0" lang="nl-NL" altLang="nl-NL" sz="100" b="0" i="0" u="none" strike="noStrike" cap="none" normalizeH="0" baseline="0">
                        <a:ln>
                          <a:noFill/>
                        </a:ln>
                        <a:solidFill>
                          <a:srgbClr val="4F6228"/>
                        </a:solidFill>
                        <a:effectLst/>
                        <a:latin typeface="Calibri" pitchFamily="34" charset="0"/>
                        <a:ea typeface="ＭＳ Ｐゴシック" pitchFamily="34" charset="-128"/>
                      </a:endParaRPr>
                    </a:p>
                  </a:txBody>
                  <a:tcPr marL="45728" marR="45728" marT="0"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7" name="Content Placeholder 2">
            <a:extLst>
              <a:ext uri="{FF2B5EF4-FFF2-40B4-BE49-F238E27FC236}">
                <a16:creationId xmlns:a16="http://schemas.microsoft.com/office/drawing/2014/main" id="{128103FE-BF7E-4000-AC7D-F28E50A90A7A}"/>
              </a:ext>
            </a:extLst>
          </p:cNvPr>
          <p:cNvGraphicFramePr>
            <a:graphicFrameLocks noGrp="1"/>
          </p:cNvGraphicFramePr>
          <p:nvPr>
            <p:extLst>
              <p:ext uri="{D42A27DB-BD31-4B8C-83A1-F6EECF244321}">
                <p14:modId xmlns:p14="http://schemas.microsoft.com/office/powerpoint/2010/main" val="37919149"/>
              </p:ext>
            </p:extLst>
          </p:nvPr>
        </p:nvGraphicFramePr>
        <p:xfrm>
          <a:off x="238125" y="2590800"/>
          <a:ext cx="8661400" cy="2126864"/>
        </p:xfrm>
        <a:graphic>
          <a:graphicData uri="http://schemas.openxmlformats.org/drawingml/2006/table">
            <a:tbl>
              <a:tblPr/>
              <a:tblGrid>
                <a:gridCol w="8661400">
                  <a:extLst>
                    <a:ext uri="{9D8B030D-6E8A-4147-A177-3AD203B41FA5}">
                      <a16:colId xmlns:a16="http://schemas.microsoft.com/office/drawing/2014/main" val="20000"/>
                    </a:ext>
                  </a:extLst>
                </a:gridCol>
              </a:tblGrid>
              <a:tr h="1863725">
                <a:tc>
                  <a:txBody>
                    <a:bodyPr/>
                    <a:lstStyle>
                      <a:lvl1pPr>
                        <a:spcBef>
                          <a:spcPct val="20000"/>
                        </a:spcBef>
                        <a:defRPr sz="2400">
                          <a:solidFill>
                            <a:schemeClr val="tx1"/>
                          </a:solidFill>
                          <a:latin typeface="Calibri" pitchFamily="34" charset="0"/>
                          <a:ea typeface="ＭＳ Ｐゴシック" pitchFamily="34" charset="-128"/>
                        </a:defRPr>
                      </a:lvl1pPr>
                      <a:lvl2pPr marL="742950" indent="-285750">
                        <a:spcBef>
                          <a:spcPct val="20000"/>
                        </a:spcBef>
                        <a:buClr>
                          <a:srgbClr val="C00000"/>
                        </a:buClr>
                        <a:buFont typeface="Arial" charset="0"/>
                        <a:defRPr sz="2000">
                          <a:solidFill>
                            <a:schemeClr val="tx1"/>
                          </a:solidFill>
                          <a:latin typeface="Calibri" pitchFamily="34" charset="0"/>
                          <a:ea typeface="ＭＳ Ｐゴシック" pitchFamily="34" charset="-128"/>
                        </a:defRPr>
                      </a:lvl2pPr>
                      <a:lvl3pPr marL="1143000" indent="-228600">
                        <a:spcBef>
                          <a:spcPct val="20000"/>
                        </a:spcBef>
                        <a:buFont typeface="Arial" charset="0"/>
                        <a:defRPr>
                          <a:solidFill>
                            <a:schemeClr val="tx1"/>
                          </a:solidFill>
                          <a:latin typeface="Calibri" pitchFamily="34" charset="0"/>
                          <a:ea typeface="ＭＳ Ｐゴシック" pitchFamily="34" charset="-128"/>
                        </a:defRPr>
                      </a:lvl3pPr>
                      <a:lvl4pPr marL="1600200" indent="-228600">
                        <a:spcBef>
                          <a:spcPct val="20000"/>
                        </a:spcBef>
                        <a:buFont typeface="Arial" charset="0"/>
                        <a:defRPr>
                          <a:solidFill>
                            <a:schemeClr val="tx1"/>
                          </a:solidFill>
                          <a:latin typeface="Calibri" pitchFamily="34" charset="0"/>
                          <a:ea typeface="ＭＳ Ｐゴシック" pitchFamily="34" charset="-128"/>
                        </a:defRPr>
                      </a:lvl4pPr>
                      <a:lvl5pPr marL="2057400" indent="-228600">
                        <a:spcBef>
                          <a:spcPct val="20000"/>
                        </a:spcBef>
                        <a:buFont typeface="Arial" charset="0"/>
                        <a:defRPr sz="14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ea typeface="ＭＳ Ｐゴシック" pitchFamily="34" charset="-128"/>
                        </a:defRPr>
                      </a:lvl9pPr>
                    </a:lstStyle>
                    <a:p>
                      <a:pPr marL="0" marR="0" lvl="0" indent="0" algn="l" defTabSz="914400" rtl="0" eaLnBrk="1" fontAlgn="base" latinLnBrk="0" hangingPunct="1">
                        <a:lnSpc>
                          <a:spcPct val="93000"/>
                        </a:lnSpc>
                        <a:spcBef>
                          <a:spcPct val="15000"/>
                        </a:spcBef>
                        <a:spcAft>
                          <a:spcPct val="15000"/>
                        </a:spcAft>
                        <a:buClrTx/>
                        <a:buSzPct val="100000"/>
                        <a:buFont typeface="Arial" charset="0"/>
                        <a:buNone/>
                        <a:tabLst/>
                      </a:pPr>
                      <a:r>
                        <a:rPr kumimoji="0" lang="en-GB" altLang="nl-NL" sz="1400" b="1" i="0" u="sng" strike="noStrike" cap="none" normalizeH="0" baseline="0" dirty="0">
                          <a:ln>
                            <a:noFill/>
                          </a:ln>
                          <a:solidFill>
                            <a:srgbClr val="4F6228"/>
                          </a:solidFill>
                          <a:effectLst/>
                          <a:latin typeface="Calibri" pitchFamily="34" charset="0"/>
                          <a:ea typeface="ＭＳ Ｐゴシック" pitchFamily="34" charset="-128"/>
                        </a:rPr>
                        <a:t>Progress of TR22.819:</a:t>
                      </a:r>
                    </a:p>
                    <a:p>
                      <a:pPr marL="93663" marR="0" lvl="0" indent="-87313" algn="l" defTabSz="914400" rtl="0" eaLnBrk="1" fontAlgn="base" latinLnBrk="0" hangingPunct="1">
                        <a:lnSpc>
                          <a:spcPct val="93000"/>
                        </a:lnSpc>
                        <a:spcBef>
                          <a:spcPct val="15000"/>
                        </a:spcBef>
                        <a:spcAft>
                          <a:spcPct val="15000"/>
                        </a:spcAft>
                        <a:buClrTx/>
                        <a:buSzPct val="100000"/>
                        <a:buFont typeface="Arial" charset="0"/>
                        <a:buChar char="•"/>
                        <a:tabLst/>
                      </a:pPr>
                      <a:r>
                        <a:rPr kumimoji="0" lang="en-US" altLang="nl-NL" sz="1400" b="0" i="0" u="none" strike="noStrike" cap="none" normalizeH="0" baseline="0" dirty="0">
                          <a:ln>
                            <a:noFill/>
                          </a:ln>
                          <a:solidFill>
                            <a:srgbClr val="4F6228"/>
                          </a:solidFill>
                          <a:effectLst/>
                          <a:latin typeface="Calibri" charset="0"/>
                          <a:ea typeface="ＭＳ Ｐゴシック" charset="-128"/>
                        </a:rPr>
                        <a:t>Introduction of three use cases</a:t>
                      </a:r>
                    </a:p>
                    <a:p>
                      <a:pPr marL="182563" marR="0" lvl="0" indent="-87313" algn="l" defTabSz="914400" rtl="0" eaLnBrk="1" fontAlgn="base" latinLnBrk="0" hangingPunct="1">
                        <a:lnSpc>
                          <a:spcPct val="93000"/>
                        </a:lnSpc>
                        <a:spcBef>
                          <a:spcPct val="15000"/>
                        </a:spcBef>
                        <a:spcAft>
                          <a:spcPct val="15000"/>
                        </a:spcAft>
                        <a:buClrTx/>
                        <a:buSzPct val="100000"/>
                        <a:buFont typeface="Arial" charset="0"/>
                        <a:buChar char="•"/>
                        <a:tabLst/>
                      </a:pPr>
                      <a:r>
                        <a:rPr kumimoji="0" lang="en-US" altLang="nl-NL" sz="1400" b="0" i="0" u="none" strike="noStrike" cap="none" normalizeH="0" baseline="0" dirty="0">
                          <a:ln>
                            <a:noFill/>
                          </a:ln>
                          <a:solidFill>
                            <a:srgbClr val="4F6228"/>
                          </a:solidFill>
                          <a:effectLst/>
                          <a:latin typeface="Calibri" charset="0"/>
                          <a:ea typeface="ＭＳ Ｐゴシック" charset="-128"/>
                        </a:rPr>
                        <a:t>Off-mode of mobility management for group of UEs in the vessel</a:t>
                      </a:r>
                    </a:p>
                    <a:p>
                      <a:pPr marL="182563" marR="0" lvl="0" indent="-87313" algn="l" defTabSz="914400" rtl="0" eaLnBrk="1" fontAlgn="base" latinLnBrk="0" hangingPunct="1">
                        <a:lnSpc>
                          <a:spcPct val="93000"/>
                        </a:lnSpc>
                        <a:spcBef>
                          <a:spcPct val="15000"/>
                        </a:spcBef>
                        <a:spcAft>
                          <a:spcPct val="15000"/>
                        </a:spcAft>
                        <a:buClrTx/>
                        <a:buSzPct val="100000"/>
                        <a:buFont typeface="Arial" charset="0"/>
                        <a:buChar char="•"/>
                        <a:tabLst/>
                      </a:pPr>
                      <a:r>
                        <a:rPr kumimoji="0" lang="en-US" altLang="nl-NL" sz="1400" b="0" i="0" u="none" strike="noStrike" cap="none" normalizeH="0" baseline="0" dirty="0">
                          <a:ln>
                            <a:noFill/>
                          </a:ln>
                          <a:solidFill>
                            <a:srgbClr val="4F6228"/>
                          </a:solidFill>
                          <a:effectLst/>
                          <a:latin typeface="Calibri" charset="0"/>
                          <a:ea typeface="ＭＳ Ｐゴシック" charset="-128"/>
                        </a:rPr>
                        <a:t>Push to Location - Off-network mode</a:t>
                      </a:r>
                    </a:p>
                    <a:p>
                      <a:pPr marL="182563" marR="0" lvl="0" indent="-87313" algn="l" defTabSz="914400" rtl="0" eaLnBrk="1" fontAlgn="base" latinLnBrk="0" hangingPunct="1">
                        <a:lnSpc>
                          <a:spcPct val="93000"/>
                        </a:lnSpc>
                        <a:spcBef>
                          <a:spcPct val="15000"/>
                        </a:spcBef>
                        <a:spcAft>
                          <a:spcPct val="15000"/>
                        </a:spcAft>
                        <a:buClrTx/>
                        <a:buSzPct val="100000"/>
                        <a:buFont typeface="Arial" charset="0"/>
                        <a:buChar char="•"/>
                        <a:tabLst/>
                      </a:pPr>
                      <a:r>
                        <a:rPr kumimoji="0" lang="en-US" altLang="nl-NL" sz="1400" b="0" i="0" u="none" strike="noStrike" cap="none" normalizeH="0" baseline="0" dirty="0">
                          <a:ln>
                            <a:noFill/>
                          </a:ln>
                          <a:solidFill>
                            <a:srgbClr val="4F6228"/>
                          </a:solidFill>
                          <a:effectLst/>
                          <a:latin typeface="Calibri" charset="0"/>
                          <a:ea typeface="ＭＳ Ｐゴシック" charset="-128"/>
                        </a:rPr>
                        <a:t>Small cells deployed in each cabin of a vessel</a:t>
                      </a:r>
                    </a:p>
                    <a:p>
                      <a:pPr marL="93663" marR="0" lvl="0" indent="-87313" algn="l" defTabSz="914400" rtl="0" eaLnBrk="1" fontAlgn="base" latinLnBrk="0" hangingPunct="1">
                        <a:lnSpc>
                          <a:spcPct val="93000"/>
                        </a:lnSpc>
                        <a:spcBef>
                          <a:spcPct val="15000"/>
                        </a:spcBef>
                        <a:spcAft>
                          <a:spcPct val="15000"/>
                        </a:spcAft>
                        <a:buClrTx/>
                        <a:buSzPct val="100000"/>
                        <a:buFont typeface="Arial" charset="0"/>
                        <a:buChar char="•"/>
                        <a:tabLst/>
                      </a:pPr>
                      <a:r>
                        <a:rPr kumimoji="0" lang="en-US" altLang="nl-NL" sz="1400" b="0" i="0" u="none" strike="noStrike" cap="none" normalizeH="0" baseline="0" dirty="0">
                          <a:ln>
                            <a:noFill/>
                          </a:ln>
                          <a:solidFill>
                            <a:srgbClr val="4F6228"/>
                          </a:solidFill>
                          <a:effectLst/>
                          <a:latin typeface="Calibri" charset="0"/>
                          <a:ea typeface="ＭＳ Ｐゴシック" charset="-128"/>
                        </a:rPr>
                        <a:t>Addition of the support of legacy services for maritime use cases</a:t>
                      </a:r>
                    </a:p>
                    <a:p>
                      <a:pPr marL="182563" marR="0" lvl="0" indent="-87313" algn="l" defTabSz="914400" rtl="0" eaLnBrk="1" fontAlgn="base" latinLnBrk="0" hangingPunct="1">
                        <a:lnSpc>
                          <a:spcPct val="93000"/>
                        </a:lnSpc>
                        <a:spcBef>
                          <a:spcPct val="15000"/>
                        </a:spcBef>
                        <a:spcAft>
                          <a:spcPct val="15000"/>
                        </a:spcAft>
                        <a:buClrTx/>
                        <a:buSzPct val="100000"/>
                        <a:buFont typeface="Arial" charset="0"/>
                        <a:buChar char="•"/>
                        <a:tabLst/>
                      </a:pPr>
                      <a:r>
                        <a:rPr kumimoji="0" lang="en-US" altLang="nl-NL" sz="1400" b="0" i="0" u="none" strike="noStrike" cap="none" normalizeH="0" baseline="0" dirty="0">
                          <a:ln>
                            <a:noFill/>
                          </a:ln>
                          <a:solidFill>
                            <a:srgbClr val="4F6228"/>
                          </a:solidFill>
                          <a:effectLst/>
                          <a:latin typeface="Calibri" charset="0"/>
                          <a:ea typeface="ＭＳ Ｐゴシック" charset="-128"/>
                        </a:rPr>
                        <a:t>Support of legacy mobile broadband services at sea</a:t>
                      </a:r>
                    </a:p>
                    <a:p>
                      <a:pPr marL="182563" marR="0" lvl="0" indent="-87313" algn="l" defTabSz="914400" rtl="0" eaLnBrk="1" fontAlgn="base" latinLnBrk="0" hangingPunct="1">
                        <a:lnSpc>
                          <a:spcPct val="93000"/>
                        </a:lnSpc>
                        <a:spcBef>
                          <a:spcPct val="15000"/>
                        </a:spcBef>
                        <a:spcAft>
                          <a:spcPct val="15000"/>
                        </a:spcAft>
                        <a:buClrTx/>
                        <a:buSzPct val="100000"/>
                        <a:buFont typeface="Arial" charset="0"/>
                        <a:buChar char="•"/>
                        <a:tabLst/>
                      </a:pPr>
                      <a:r>
                        <a:rPr kumimoji="0" lang="en-US" altLang="nl-NL" sz="1400" b="0" i="0" u="none" strike="noStrike" cap="none" normalizeH="0" baseline="0" dirty="0">
                          <a:ln>
                            <a:noFill/>
                          </a:ln>
                          <a:solidFill>
                            <a:srgbClr val="4F6228"/>
                          </a:solidFill>
                          <a:effectLst/>
                          <a:latin typeface="Calibri" charset="0"/>
                          <a:ea typeface="ＭＳ Ｐゴシック" charset="-128"/>
                        </a:rPr>
                        <a:t>Support of legacy machine type communication services at sea</a:t>
                      </a:r>
                    </a:p>
                  </a:txBody>
                  <a:tcPr marL="45728" marR="45728" marT="45654" marB="45654"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
        <p:nvSpPr>
          <p:cNvPr id="8" name="Text Box 50">
            <a:extLst>
              <a:ext uri="{FF2B5EF4-FFF2-40B4-BE49-F238E27FC236}">
                <a16:creationId xmlns:a16="http://schemas.microsoft.com/office/drawing/2014/main" id="{40C71916-FB14-46E1-95DB-75D46D8F3680}"/>
              </a:ext>
            </a:extLst>
          </p:cNvPr>
          <p:cNvSpPr txBox="1">
            <a:spLocks noChangeArrowheads="1"/>
          </p:cNvSpPr>
          <p:nvPr/>
        </p:nvSpPr>
        <p:spPr bwMode="auto">
          <a:xfrm>
            <a:off x="249238" y="6197600"/>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spcBef>
                <a:spcPct val="50000"/>
              </a:spcBef>
            </a:pPr>
            <a:r>
              <a:rPr lang="en-US" altLang="nl-NL" sz="1200" b="1" dirty="0">
                <a:solidFill>
                  <a:srgbClr val="FF0000"/>
                </a:solidFill>
              </a:rPr>
              <a:t>Updates in </a:t>
            </a:r>
            <a:r>
              <a:rPr lang="en-US" altLang="nl-NL" sz="1400" b="1" i="1" dirty="0">
                <a:solidFill>
                  <a:srgbClr val="FF0000"/>
                </a:solidFill>
                <a:latin typeface="Century Gothic" panose="020B0502020202020204" pitchFamily="34" charset="0"/>
              </a:rPr>
              <a:t>RED</a:t>
            </a:r>
            <a:endParaRPr lang="it-IT" altLang="nl-NL" sz="1400" b="1" i="1" dirty="0">
              <a:solidFill>
                <a:srgbClr val="FF0000"/>
              </a:solidFill>
              <a:latin typeface="Century Gothic" panose="020B0502020202020204" pitchFamily="34" charset="0"/>
            </a:endParaRP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C738E581-A2E3-4F97-B24B-22A56E18BFDC}"/>
              </a:ext>
            </a:extLst>
          </p:cNvPr>
          <p:cNvSpPr>
            <a:spLocks noGrp="1"/>
          </p:cNvSpPr>
          <p:nvPr>
            <p:ph type="title"/>
          </p:nvPr>
        </p:nvSpPr>
        <p:spPr/>
        <p:txBody>
          <a:bodyPr/>
          <a:lstStyle/>
          <a:p>
            <a:r>
              <a:rPr lang="en-GB" altLang="nl-NL">
                <a:ea typeface="ＭＳ Ｐゴシック" panose="020B0600070205080204" pitchFamily="34" charset="-128"/>
              </a:rPr>
              <a:t>FS_eLESTR </a:t>
            </a:r>
          </a:p>
        </p:txBody>
      </p:sp>
      <p:graphicFrame>
        <p:nvGraphicFramePr>
          <p:cNvPr id="5" name="Content Placeholder 2">
            <a:extLst>
              <a:ext uri="{FF2B5EF4-FFF2-40B4-BE49-F238E27FC236}">
                <a16:creationId xmlns:a16="http://schemas.microsoft.com/office/drawing/2014/main" id="{303CE817-1314-4DAC-B838-964394494D42}"/>
              </a:ext>
            </a:extLst>
          </p:cNvPr>
          <p:cNvGraphicFramePr>
            <a:graphicFrameLocks noGrp="1"/>
          </p:cNvGraphicFramePr>
          <p:nvPr>
            <p:extLst>
              <p:ext uri="{D42A27DB-BD31-4B8C-83A1-F6EECF244321}">
                <p14:modId xmlns:p14="http://schemas.microsoft.com/office/powerpoint/2010/main" val="2461844959"/>
              </p:ext>
            </p:extLst>
          </p:nvPr>
        </p:nvGraphicFramePr>
        <p:xfrm>
          <a:off x="238125" y="1362075"/>
          <a:ext cx="8662988" cy="887413"/>
        </p:xfrm>
        <a:graphic>
          <a:graphicData uri="http://schemas.openxmlformats.org/drawingml/2006/table">
            <a:tbl>
              <a:tblPr/>
              <a:tblGrid>
                <a:gridCol w="3138488">
                  <a:extLst>
                    <a:ext uri="{9D8B030D-6E8A-4147-A177-3AD203B41FA5}">
                      <a16:colId xmlns:a16="http://schemas.microsoft.com/office/drawing/2014/main" val="20000"/>
                    </a:ext>
                  </a:extLst>
                </a:gridCol>
                <a:gridCol w="1700212">
                  <a:extLst>
                    <a:ext uri="{9D8B030D-6E8A-4147-A177-3AD203B41FA5}">
                      <a16:colId xmlns:a16="http://schemas.microsoft.com/office/drawing/2014/main" val="20001"/>
                    </a:ext>
                  </a:extLst>
                </a:gridCol>
                <a:gridCol w="827088">
                  <a:extLst>
                    <a:ext uri="{9D8B030D-6E8A-4147-A177-3AD203B41FA5}">
                      <a16:colId xmlns:a16="http://schemas.microsoft.com/office/drawing/2014/main" val="20002"/>
                    </a:ext>
                  </a:extLst>
                </a:gridCol>
                <a:gridCol w="828675">
                  <a:extLst>
                    <a:ext uri="{9D8B030D-6E8A-4147-A177-3AD203B41FA5}">
                      <a16:colId xmlns:a16="http://schemas.microsoft.com/office/drawing/2014/main" val="20003"/>
                    </a:ext>
                  </a:extLst>
                </a:gridCol>
                <a:gridCol w="2168525">
                  <a:extLst>
                    <a:ext uri="{9D8B030D-6E8A-4147-A177-3AD203B41FA5}">
                      <a16:colId xmlns:a16="http://schemas.microsoft.com/office/drawing/2014/main" val="20004"/>
                    </a:ext>
                  </a:extLst>
                </a:gridCol>
              </a:tblGrid>
              <a:tr h="3349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Study Item</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Target Completion</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dirty="0">
                          <a:ln>
                            <a:noFill/>
                          </a:ln>
                          <a:solidFill>
                            <a:srgbClr val="FF0000"/>
                          </a:solidFill>
                          <a:effectLst/>
                          <a:latin typeface="Calibri" pitchFamily="34" charset="0"/>
                          <a:ea typeface="ＭＳ Ｐゴシック" pitchFamily="34" charset="-128"/>
                        </a:rPr>
                        <a:t>12/2017</a:t>
                      </a:r>
                      <a:endParaRPr kumimoji="0" lang="en-GB" altLang="nl-NL" sz="1600" b="1" i="0" u="none" strike="noStrike" cap="none" normalizeH="0" baseline="0" dirty="0">
                        <a:ln>
                          <a:noFill/>
                        </a:ln>
                        <a:solidFill>
                          <a:srgbClr val="FF0000"/>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dirty="0">
                          <a:ln>
                            <a:noFill/>
                          </a:ln>
                          <a:solidFill>
                            <a:srgbClr val="4F6228"/>
                          </a:solidFill>
                          <a:effectLst/>
                          <a:latin typeface="Calibri" pitchFamily="34" charset="0"/>
                          <a:ea typeface="ＭＳ Ｐゴシック" pitchFamily="34" charset="-128"/>
                        </a:rPr>
                        <a:t>09/2017</a:t>
                      </a:r>
                      <a:endPar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SA1 Status</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5245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Study on Enhancement of LTE for Efficient delivery of Streaming Service</a:t>
                      </a:r>
                    </a:p>
                  </a:txBody>
                  <a:tcPr marL="45734" marR="45734" marT="45551" marB="45551"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sym typeface="Wingdings" pitchFamily="2" charset="2"/>
                        </a:rPr>
                        <a:t>SA#80 (06/2018)</a:t>
                      </a:r>
                      <a:endPar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endParaRP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75%</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70%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WID approved 12/2016 </a:t>
                      </a:r>
                    </a:p>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Work in progress </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2" name="Table 1">
            <a:extLst>
              <a:ext uri="{FF2B5EF4-FFF2-40B4-BE49-F238E27FC236}">
                <a16:creationId xmlns:a16="http://schemas.microsoft.com/office/drawing/2014/main" id="{B3C11143-44D5-42DC-9EE3-8CFBEB5056D7}"/>
              </a:ext>
            </a:extLst>
          </p:cNvPr>
          <p:cNvGraphicFramePr>
            <a:graphicFrameLocks noGrp="1"/>
          </p:cNvGraphicFramePr>
          <p:nvPr/>
        </p:nvGraphicFramePr>
        <p:xfrm>
          <a:off x="238125" y="2246313"/>
          <a:ext cx="8661400" cy="342903"/>
        </p:xfrm>
        <a:graphic>
          <a:graphicData uri="http://schemas.openxmlformats.org/drawingml/2006/table">
            <a:tbl>
              <a:tblPr/>
              <a:tblGrid>
                <a:gridCol w="8661400">
                  <a:extLst>
                    <a:ext uri="{9D8B030D-6E8A-4147-A177-3AD203B41FA5}">
                      <a16:colId xmlns:a16="http://schemas.microsoft.com/office/drawing/2014/main" val="20000"/>
                    </a:ext>
                  </a:extLst>
                </a:gridCol>
              </a:tblGrid>
              <a:tr h="31750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Agenda item 17A.4:</a:t>
                      </a:r>
                    </a:p>
                  </a:txBody>
                  <a:tcPr marL="45732" marR="45732" marT="45372" marB="45372"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0">
                <a:tc>
                  <a:txBody>
                    <a:bodyPr/>
                    <a:lstStyle/>
                    <a:p>
                      <a:pPr marL="0" marR="0" lvl="0" indent="0" algn="l" defTabSz="914400" rtl="0" eaLnBrk="1" fontAlgn="base" latinLnBrk="0" hangingPunct="1">
                        <a:lnSpc>
                          <a:spcPct val="0"/>
                        </a:lnSpc>
                        <a:spcBef>
                          <a:spcPct val="0"/>
                        </a:spcBef>
                        <a:spcAft>
                          <a:spcPct val="0"/>
                        </a:spcAft>
                        <a:buClrTx/>
                        <a:buSzTx/>
                        <a:buFontTx/>
                        <a:buNone/>
                        <a:tabLst/>
                      </a:pPr>
                      <a:endParaRPr kumimoji="0" lang="nl-NL" altLang="nl-NL" sz="100" b="0" i="0" u="none" strike="noStrike" cap="none" normalizeH="0" baseline="0">
                        <a:ln>
                          <a:noFill/>
                        </a:ln>
                        <a:solidFill>
                          <a:srgbClr val="4F6228"/>
                        </a:solidFill>
                        <a:effectLst/>
                        <a:latin typeface="Calibri" pitchFamily="34" charset="0"/>
                        <a:ea typeface="ＭＳ Ｐゴシック" pitchFamily="34" charset="-128"/>
                      </a:endParaRPr>
                    </a:p>
                  </a:txBody>
                  <a:tcPr marL="45728" marR="45728" marT="0"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7" name="Content Placeholder 2">
            <a:extLst>
              <a:ext uri="{FF2B5EF4-FFF2-40B4-BE49-F238E27FC236}">
                <a16:creationId xmlns:a16="http://schemas.microsoft.com/office/drawing/2014/main" id="{82D6A656-19F4-4F48-A178-3F3536FFE41F}"/>
              </a:ext>
            </a:extLst>
          </p:cNvPr>
          <p:cNvGraphicFramePr>
            <a:graphicFrameLocks noGrp="1"/>
          </p:cNvGraphicFramePr>
          <p:nvPr>
            <p:extLst>
              <p:ext uri="{D42A27DB-BD31-4B8C-83A1-F6EECF244321}">
                <p14:modId xmlns:p14="http://schemas.microsoft.com/office/powerpoint/2010/main" val="964789113"/>
              </p:ext>
            </p:extLst>
          </p:nvPr>
        </p:nvGraphicFramePr>
        <p:xfrm>
          <a:off x="238125" y="2590801"/>
          <a:ext cx="8661400" cy="552153"/>
        </p:xfrm>
        <a:graphic>
          <a:graphicData uri="http://schemas.openxmlformats.org/drawingml/2006/table">
            <a:tbl>
              <a:tblPr/>
              <a:tblGrid>
                <a:gridCol w="8661400">
                  <a:extLst>
                    <a:ext uri="{9D8B030D-6E8A-4147-A177-3AD203B41FA5}">
                      <a16:colId xmlns:a16="http://schemas.microsoft.com/office/drawing/2014/main" val="20000"/>
                    </a:ext>
                  </a:extLst>
                </a:gridCol>
              </a:tblGrid>
              <a:tr h="342903">
                <a:tc>
                  <a:txBody>
                    <a:bodyPr/>
                    <a:lstStyle/>
                    <a:p>
                      <a:pPr marL="0" marR="0" lvl="0" indent="0" algn="l" defTabSz="914400" rtl="0" eaLnBrk="1" fontAlgn="base" latinLnBrk="0" hangingPunct="1">
                        <a:lnSpc>
                          <a:spcPct val="93000"/>
                        </a:lnSpc>
                        <a:spcBef>
                          <a:spcPct val="15000"/>
                        </a:spcBef>
                        <a:spcAft>
                          <a:spcPct val="15000"/>
                        </a:spcAft>
                        <a:buClrTx/>
                        <a:buSzPct val="100000"/>
                        <a:buFont typeface="Arial" pitchFamily="34" charset="0"/>
                        <a:buNone/>
                        <a:tabLst/>
                      </a:pPr>
                      <a:r>
                        <a:rPr kumimoji="0" lang="en-GB" altLang="nl-NL" sz="1400" b="1" i="0" u="sng" strike="noStrike" cap="none" normalizeH="0" baseline="0" dirty="0">
                          <a:ln>
                            <a:noFill/>
                          </a:ln>
                          <a:solidFill>
                            <a:srgbClr val="4F6228"/>
                          </a:solidFill>
                          <a:effectLst/>
                          <a:latin typeface="Calibri" pitchFamily="34" charset="0"/>
                          <a:ea typeface="ＭＳ Ｐゴシック" pitchFamily="34" charset="-128"/>
                        </a:rPr>
                        <a:t>Progress of TR22.883:</a:t>
                      </a:r>
                      <a:endPar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endParaRP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One PCR with one security requirement agreed</a:t>
                      </a:r>
                    </a:p>
                  </a:txBody>
                  <a:tcPr marL="45728" marR="45728" marT="45635" marB="45635"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
        <p:nvSpPr>
          <p:cNvPr id="8" name="Text Box 50">
            <a:extLst>
              <a:ext uri="{FF2B5EF4-FFF2-40B4-BE49-F238E27FC236}">
                <a16:creationId xmlns:a16="http://schemas.microsoft.com/office/drawing/2014/main" id="{2726049E-9ACB-4634-8732-38C98E20EBF1}"/>
              </a:ext>
            </a:extLst>
          </p:cNvPr>
          <p:cNvSpPr txBox="1">
            <a:spLocks noChangeArrowheads="1"/>
          </p:cNvSpPr>
          <p:nvPr/>
        </p:nvSpPr>
        <p:spPr bwMode="auto">
          <a:xfrm>
            <a:off x="249238" y="6197600"/>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spcBef>
                <a:spcPct val="50000"/>
              </a:spcBef>
            </a:pPr>
            <a:r>
              <a:rPr lang="en-US" altLang="nl-NL" sz="1200" b="1" dirty="0">
                <a:solidFill>
                  <a:srgbClr val="FF0000"/>
                </a:solidFill>
              </a:rPr>
              <a:t>Updates in </a:t>
            </a:r>
            <a:r>
              <a:rPr lang="en-US" altLang="nl-NL" sz="1400" b="1" i="1" dirty="0">
                <a:solidFill>
                  <a:srgbClr val="FF0000"/>
                </a:solidFill>
                <a:latin typeface="Century Gothic" panose="020B0502020202020204" pitchFamily="34" charset="0"/>
              </a:rPr>
              <a:t>RED</a:t>
            </a:r>
            <a:endParaRPr lang="it-IT" altLang="nl-NL" sz="1400" b="1" i="1" dirty="0">
              <a:solidFill>
                <a:srgbClr val="FF0000"/>
              </a:solidFill>
              <a:latin typeface="Century Gothic" panose="020B0502020202020204" pitchFamily="34" charset="0"/>
            </a:endParaRP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783C0D8C-4543-456C-9597-315162A9A795}"/>
              </a:ext>
            </a:extLst>
          </p:cNvPr>
          <p:cNvSpPr>
            <a:spLocks noGrp="1"/>
          </p:cNvSpPr>
          <p:nvPr>
            <p:ph type="title"/>
          </p:nvPr>
        </p:nvSpPr>
        <p:spPr/>
        <p:txBody>
          <a:bodyPr/>
          <a:lstStyle/>
          <a:p>
            <a:r>
              <a:rPr lang="en-GB" altLang="nl-NL">
                <a:ea typeface="ＭＳ Ｐゴシック" panose="020B0600070205080204" pitchFamily="34" charset="-128"/>
              </a:rPr>
              <a:t>FS_CAV</a:t>
            </a:r>
          </a:p>
        </p:txBody>
      </p:sp>
      <p:graphicFrame>
        <p:nvGraphicFramePr>
          <p:cNvPr id="5" name="Content Placeholder 2">
            <a:extLst>
              <a:ext uri="{FF2B5EF4-FFF2-40B4-BE49-F238E27FC236}">
                <a16:creationId xmlns:a16="http://schemas.microsoft.com/office/drawing/2014/main" id="{2D05E2D8-3435-4BF2-A9F9-4DC56AA77C30}"/>
              </a:ext>
            </a:extLst>
          </p:cNvPr>
          <p:cNvGraphicFramePr>
            <a:graphicFrameLocks noGrp="1"/>
          </p:cNvGraphicFramePr>
          <p:nvPr>
            <p:extLst>
              <p:ext uri="{D42A27DB-BD31-4B8C-83A1-F6EECF244321}">
                <p14:modId xmlns:p14="http://schemas.microsoft.com/office/powerpoint/2010/main" val="243493064"/>
              </p:ext>
            </p:extLst>
          </p:nvPr>
        </p:nvGraphicFramePr>
        <p:xfrm>
          <a:off x="238125" y="1362075"/>
          <a:ext cx="8662988" cy="887413"/>
        </p:xfrm>
        <a:graphic>
          <a:graphicData uri="http://schemas.openxmlformats.org/drawingml/2006/table">
            <a:tbl>
              <a:tblPr/>
              <a:tblGrid>
                <a:gridCol w="3138488">
                  <a:extLst>
                    <a:ext uri="{9D8B030D-6E8A-4147-A177-3AD203B41FA5}">
                      <a16:colId xmlns:a16="http://schemas.microsoft.com/office/drawing/2014/main" val="20000"/>
                    </a:ext>
                  </a:extLst>
                </a:gridCol>
                <a:gridCol w="1700212">
                  <a:extLst>
                    <a:ext uri="{9D8B030D-6E8A-4147-A177-3AD203B41FA5}">
                      <a16:colId xmlns:a16="http://schemas.microsoft.com/office/drawing/2014/main" val="20001"/>
                    </a:ext>
                  </a:extLst>
                </a:gridCol>
                <a:gridCol w="827088">
                  <a:extLst>
                    <a:ext uri="{9D8B030D-6E8A-4147-A177-3AD203B41FA5}">
                      <a16:colId xmlns:a16="http://schemas.microsoft.com/office/drawing/2014/main" val="20002"/>
                    </a:ext>
                  </a:extLst>
                </a:gridCol>
                <a:gridCol w="828675">
                  <a:extLst>
                    <a:ext uri="{9D8B030D-6E8A-4147-A177-3AD203B41FA5}">
                      <a16:colId xmlns:a16="http://schemas.microsoft.com/office/drawing/2014/main" val="20003"/>
                    </a:ext>
                  </a:extLst>
                </a:gridCol>
                <a:gridCol w="2168525">
                  <a:extLst>
                    <a:ext uri="{9D8B030D-6E8A-4147-A177-3AD203B41FA5}">
                      <a16:colId xmlns:a16="http://schemas.microsoft.com/office/drawing/2014/main" val="20004"/>
                    </a:ext>
                  </a:extLst>
                </a:gridCol>
              </a:tblGrid>
              <a:tr h="3349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Study Item</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Target Completion</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dirty="0">
                          <a:ln>
                            <a:noFill/>
                          </a:ln>
                          <a:solidFill>
                            <a:srgbClr val="FF0000"/>
                          </a:solidFill>
                          <a:effectLst/>
                          <a:latin typeface="Calibri" pitchFamily="34" charset="0"/>
                          <a:ea typeface="ＭＳ Ｐゴシック" pitchFamily="34" charset="-128"/>
                        </a:rPr>
                        <a:t>12/2017</a:t>
                      </a:r>
                      <a:endParaRPr kumimoji="0" lang="en-GB" altLang="nl-NL" sz="1600" b="1" i="0" u="none" strike="noStrike" cap="none" normalizeH="0" baseline="0" dirty="0">
                        <a:ln>
                          <a:noFill/>
                        </a:ln>
                        <a:solidFill>
                          <a:srgbClr val="FF0000"/>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dirty="0">
                          <a:ln>
                            <a:noFill/>
                          </a:ln>
                          <a:solidFill>
                            <a:srgbClr val="4F6228"/>
                          </a:solidFill>
                          <a:effectLst/>
                          <a:latin typeface="Calibri" pitchFamily="34" charset="0"/>
                          <a:ea typeface="ＭＳ Ｐゴシック" pitchFamily="34" charset="-128"/>
                        </a:rPr>
                        <a:t>09/2017</a:t>
                      </a:r>
                      <a:endPar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SA1 Status</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Study on Communication for Automation in Vertical Domains</a:t>
                      </a:r>
                    </a:p>
                  </a:txBody>
                  <a:tcPr marL="45734" marR="45734" marT="45551" marB="45551"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kern="1200" cap="none" normalizeH="0" baseline="0" dirty="0">
                          <a:ln>
                            <a:noFill/>
                          </a:ln>
                          <a:solidFill>
                            <a:srgbClr val="4F6228"/>
                          </a:solidFill>
                          <a:effectLst/>
                          <a:latin typeface="Calibri" pitchFamily="34" charset="0"/>
                          <a:ea typeface="ＭＳ Ｐゴシック" pitchFamily="34" charset="-128"/>
                          <a:cs typeface="+mn-cs"/>
                          <a:sym typeface="Wingdings" pitchFamily="2" charset="2"/>
                        </a:rPr>
                        <a:t>SA#79 (03/2018)</a:t>
                      </a:r>
                      <a:endParaRPr kumimoji="0" lang="en-GB" altLang="nl-NL" sz="1400" b="0" i="0" u="none" strike="noStrike" kern="1200" cap="none" normalizeH="0" baseline="0" dirty="0">
                        <a:ln>
                          <a:noFill/>
                        </a:ln>
                        <a:solidFill>
                          <a:srgbClr val="4F6228"/>
                        </a:solidFill>
                        <a:effectLst/>
                        <a:latin typeface="Calibri" pitchFamily="34" charset="0"/>
                        <a:ea typeface="ＭＳ Ｐゴシック" pitchFamily="34" charset="-128"/>
                        <a:cs typeface="+mn-cs"/>
                      </a:endParaRP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85%</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65%</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WID approved 03/2017 </a:t>
                      </a:r>
                    </a:p>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Work in progress </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2" name="Table 1">
            <a:extLst>
              <a:ext uri="{FF2B5EF4-FFF2-40B4-BE49-F238E27FC236}">
                <a16:creationId xmlns:a16="http://schemas.microsoft.com/office/drawing/2014/main" id="{1AE10088-7CA6-4738-97D9-E60882BC144C}"/>
              </a:ext>
            </a:extLst>
          </p:cNvPr>
          <p:cNvGraphicFramePr>
            <a:graphicFrameLocks noGrp="1"/>
          </p:cNvGraphicFramePr>
          <p:nvPr/>
        </p:nvGraphicFramePr>
        <p:xfrm>
          <a:off x="238125" y="2246313"/>
          <a:ext cx="8661400" cy="342903"/>
        </p:xfrm>
        <a:graphic>
          <a:graphicData uri="http://schemas.openxmlformats.org/drawingml/2006/table">
            <a:tbl>
              <a:tblPr/>
              <a:tblGrid>
                <a:gridCol w="8661400">
                  <a:extLst>
                    <a:ext uri="{9D8B030D-6E8A-4147-A177-3AD203B41FA5}">
                      <a16:colId xmlns:a16="http://schemas.microsoft.com/office/drawing/2014/main" val="20000"/>
                    </a:ext>
                  </a:extLst>
                </a:gridCol>
              </a:tblGrid>
              <a:tr h="31750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Agenda item 17A.5:</a:t>
                      </a:r>
                    </a:p>
                  </a:txBody>
                  <a:tcPr marL="45732" marR="45732" marT="45372" marB="45372"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0">
                <a:tc>
                  <a:txBody>
                    <a:bodyPr/>
                    <a:lstStyle/>
                    <a:p>
                      <a:pPr marL="0" marR="0" lvl="0" indent="0" algn="l" defTabSz="914400" rtl="0" eaLnBrk="1" fontAlgn="base" latinLnBrk="0" hangingPunct="1">
                        <a:lnSpc>
                          <a:spcPct val="0"/>
                        </a:lnSpc>
                        <a:spcBef>
                          <a:spcPct val="0"/>
                        </a:spcBef>
                        <a:spcAft>
                          <a:spcPct val="0"/>
                        </a:spcAft>
                        <a:buClrTx/>
                        <a:buSzTx/>
                        <a:buFontTx/>
                        <a:buNone/>
                        <a:tabLst/>
                      </a:pPr>
                      <a:endParaRPr kumimoji="0" lang="nl-NL" altLang="nl-NL" sz="100" b="0" i="0" u="none" strike="noStrike" cap="none" normalizeH="0" baseline="0">
                        <a:ln>
                          <a:noFill/>
                        </a:ln>
                        <a:solidFill>
                          <a:srgbClr val="4F6228"/>
                        </a:solidFill>
                        <a:effectLst/>
                        <a:latin typeface="Calibri" pitchFamily="34" charset="0"/>
                        <a:ea typeface="ＭＳ Ｐゴシック" pitchFamily="34" charset="-128"/>
                      </a:endParaRPr>
                    </a:p>
                  </a:txBody>
                  <a:tcPr marL="45728" marR="45728" marT="0"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7" name="Content Placeholder 2">
            <a:extLst>
              <a:ext uri="{FF2B5EF4-FFF2-40B4-BE49-F238E27FC236}">
                <a16:creationId xmlns:a16="http://schemas.microsoft.com/office/drawing/2014/main" id="{CBB2884A-83BD-44A0-B3E1-F0169A82852E}"/>
              </a:ext>
            </a:extLst>
          </p:cNvPr>
          <p:cNvGraphicFramePr>
            <a:graphicFrameLocks noGrp="1"/>
          </p:cNvGraphicFramePr>
          <p:nvPr>
            <p:extLst>
              <p:ext uri="{D42A27DB-BD31-4B8C-83A1-F6EECF244321}">
                <p14:modId xmlns:p14="http://schemas.microsoft.com/office/powerpoint/2010/main" val="4173048386"/>
              </p:ext>
            </p:extLst>
          </p:nvPr>
        </p:nvGraphicFramePr>
        <p:xfrm>
          <a:off x="238125" y="2581656"/>
          <a:ext cx="8661400" cy="1864233"/>
        </p:xfrm>
        <a:graphic>
          <a:graphicData uri="http://schemas.openxmlformats.org/drawingml/2006/table">
            <a:tbl>
              <a:tblPr/>
              <a:tblGrid>
                <a:gridCol w="8661400">
                  <a:extLst>
                    <a:ext uri="{9D8B030D-6E8A-4147-A177-3AD203B41FA5}">
                      <a16:colId xmlns:a16="http://schemas.microsoft.com/office/drawing/2014/main" val="20000"/>
                    </a:ext>
                  </a:extLst>
                </a:gridCol>
              </a:tblGrid>
              <a:tr h="1339850">
                <a:tc>
                  <a:txBody>
                    <a:bodyPr/>
                    <a:lstStyle>
                      <a:lvl1pPr>
                        <a:spcBef>
                          <a:spcPct val="20000"/>
                        </a:spcBef>
                        <a:defRPr sz="2400">
                          <a:solidFill>
                            <a:schemeClr val="tx1"/>
                          </a:solidFill>
                          <a:latin typeface="Calibri" charset="0"/>
                          <a:ea typeface="ＭＳ Ｐゴシック" charset="-128"/>
                        </a:defRPr>
                      </a:lvl1pPr>
                      <a:lvl2pPr marL="742950" indent="-285750">
                        <a:spcBef>
                          <a:spcPct val="20000"/>
                        </a:spcBef>
                        <a:buClr>
                          <a:srgbClr val="C00000"/>
                        </a:buClr>
                        <a:buFont typeface="Arial" charset="0"/>
                        <a:defRPr sz="2000">
                          <a:solidFill>
                            <a:schemeClr val="tx1"/>
                          </a:solidFill>
                          <a:latin typeface="Calibri" charset="0"/>
                          <a:ea typeface="ＭＳ Ｐゴシック" charset="-128"/>
                        </a:defRPr>
                      </a:lvl2pPr>
                      <a:lvl3pPr marL="1143000" indent="-228600">
                        <a:spcBef>
                          <a:spcPct val="20000"/>
                        </a:spcBef>
                        <a:buFont typeface="Arial" charset="0"/>
                        <a:defRPr>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sz="1400">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sz="1400">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sz="1400">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sz="1400">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sz="1400">
                          <a:solidFill>
                            <a:schemeClr val="tx1"/>
                          </a:solidFill>
                          <a:latin typeface="Calibri" charset="0"/>
                          <a:ea typeface="ＭＳ Ｐゴシック" charset="-128"/>
                        </a:defRPr>
                      </a:lvl9pPr>
                    </a:lstStyle>
                    <a:p>
                      <a:pPr marL="0" marR="0" lvl="0" indent="0" algn="l" defTabSz="914400" rtl="0" eaLnBrk="1" fontAlgn="base" latinLnBrk="0" hangingPunct="1">
                        <a:lnSpc>
                          <a:spcPct val="93000"/>
                        </a:lnSpc>
                        <a:spcBef>
                          <a:spcPct val="15000"/>
                        </a:spcBef>
                        <a:spcAft>
                          <a:spcPct val="15000"/>
                        </a:spcAft>
                        <a:buClrTx/>
                        <a:buSzPct val="100000"/>
                        <a:buFont typeface="Arial" charset="0"/>
                        <a:buNone/>
                        <a:tabLst/>
                      </a:pPr>
                      <a:r>
                        <a:rPr kumimoji="0" lang="en-GB" altLang="en-US" sz="1400" b="1" i="0" u="sng" strike="noStrike" cap="none" normalizeH="0" baseline="0" dirty="0">
                          <a:ln>
                            <a:noFill/>
                          </a:ln>
                          <a:solidFill>
                            <a:srgbClr val="4F6228"/>
                          </a:solidFill>
                          <a:effectLst/>
                          <a:latin typeface="Calibri" charset="0"/>
                          <a:ea typeface="ＭＳ Ｐゴシック" charset="-128"/>
                        </a:rPr>
                        <a:t>Progress of TR22.804:</a:t>
                      </a:r>
                    </a:p>
                    <a:p>
                      <a:pPr marL="93663" marR="0" lvl="0" indent="-93663" algn="l" defTabSz="914400" rtl="0" eaLnBrk="1" fontAlgn="base" latinLnBrk="0" hangingPunct="1">
                        <a:lnSpc>
                          <a:spcPct val="93000"/>
                        </a:lnSpc>
                        <a:spcBef>
                          <a:spcPct val="15000"/>
                        </a:spcBef>
                        <a:spcAft>
                          <a:spcPct val="15000"/>
                        </a:spcAft>
                        <a:buClrTx/>
                        <a:buSzPct val="100000"/>
                        <a:buFont typeface="Arial" charset="0"/>
                        <a:buChar char="•"/>
                        <a:tabLst/>
                        <a:defRPr/>
                      </a:pPr>
                      <a:r>
                        <a:rPr kumimoji="0" lang="en-US" altLang="nl-NL" sz="1400" b="0" i="0" u="none" strike="noStrike" cap="none" normalizeH="0" baseline="0" dirty="0">
                          <a:ln>
                            <a:noFill/>
                          </a:ln>
                          <a:solidFill>
                            <a:srgbClr val="4F6228"/>
                          </a:solidFill>
                          <a:effectLst/>
                          <a:latin typeface="Calibri" charset="0"/>
                          <a:ea typeface="ＭＳ Ｐゴシック" charset="-128"/>
                        </a:rPr>
                        <a:t>Contributions on scope, definitions and overview</a:t>
                      </a:r>
                    </a:p>
                    <a:p>
                      <a:pPr marL="93663" marR="0" lvl="0" indent="-93663" algn="l" defTabSz="914400" rtl="0" eaLnBrk="1" fontAlgn="base" latinLnBrk="0" hangingPunct="1">
                        <a:lnSpc>
                          <a:spcPct val="93000"/>
                        </a:lnSpc>
                        <a:spcBef>
                          <a:spcPct val="15000"/>
                        </a:spcBef>
                        <a:spcAft>
                          <a:spcPct val="15000"/>
                        </a:spcAft>
                        <a:buClrTx/>
                        <a:buSzPct val="100000"/>
                        <a:buFont typeface="Arial" charset="0"/>
                        <a:buChar char="•"/>
                        <a:tabLst/>
                      </a:pPr>
                      <a:r>
                        <a:rPr kumimoji="0" lang="en-US" altLang="en-US" sz="1400" b="0" i="0" u="none" strike="noStrike" cap="none" normalizeH="0" baseline="0" dirty="0">
                          <a:ln>
                            <a:noFill/>
                          </a:ln>
                          <a:solidFill>
                            <a:srgbClr val="4F6228"/>
                          </a:solidFill>
                          <a:effectLst/>
                          <a:latin typeface="Calibri" charset="0"/>
                          <a:ea typeface="ＭＳ Ｐゴシック" charset="-128"/>
                        </a:rPr>
                        <a:t>26 contributions on use cases (11 updates and 15 new use cases, 3 new verticals)</a:t>
                      </a:r>
                    </a:p>
                    <a:p>
                      <a:pPr marL="93663" marR="0" lvl="0" indent="-93663" algn="l" defTabSz="914400" rtl="0" eaLnBrk="1" fontAlgn="base" latinLnBrk="0" hangingPunct="1">
                        <a:lnSpc>
                          <a:spcPct val="93000"/>
                        </a:lnSpc>
                        <a:spcBef>
                          <a:spcPct val="15000"/>
                        </a:spcBef>
                        <a:spcAft>
                          <a:spcPct val="15000"/>
                        </a:spcAft>
                        <a:buClrTx/>
                        <a:buSzPct val="100000"/>
                        <a:buFont typeface="Arial" charset="0"/>
                        <a:buChar char="•"/>
                        <a:tabLst/>
                      </a:pPr>
                      <a:r>
                        <a:rPr kumimoji="0" lang="en-US" altLang="en-US" sz="1400" b="0" i="0" u="none" strike="noStrike" cap="none" normalizeH="0" baseline="0" dirty="0">
                          <a:ln>
                            <a:noFill/>
                          </a:ln>
                          <a:solidFill>
                            <a:srgbClr val="4F6228"/>
                          </a:solidFill>
                          <a:effectLst/>
                          <a:latin typeface="Calibri" charset="0"/>
                          <a:ea typeface="ＭＳ Ｐゴシック" charset="-128"/>
                        </a:rPr>
                        <a:t>Contribution to security clause</a:t>
                      </a:r>
                    </a:p>
                    <a:p>
                      <a:pPr marL="93663" marR="0" lvl="0" indent="-93663" algn="l" defTabSz="914400" rtl="0" eaLnBrk="1" fontAlgn="base" latinLnBrk="0" hangingPunct="1">
                        <a:lnSpc>
                          <a:spcPct val="93000"/>
                        </a:lnSpc>
                        <a:spcBef>
                          <a:spcPct val="15000"/>
                        </a:spcBef>
                        <a:spcAft>
                          <a:spcPct val="15000"/>
                        </a:spcAft>
                        <a:buClrTx/>
                        <a:buSzPct val="100000"/>
                        <a:buFont typeface="Arial" charset="0"/>
                        <a:buChar char="•"/>
                        <a:tabLst/>
                      </a:pPr>
                      <a:r>
                        <a:rPr kumimoji="0" lang="en-US" altLang="en-US" sz="1400" b="0" i="0" u="none" strike="noStrike" cap="none" normalizeH="0" baseline="0" dirty="0">
                          <a:ln>
                            <a:noFill/>
                          </a:ln>
                          <a:solidFill>
                            <a:srgbClr val="4F6228"/>
                          </a:solidFill>
                          <a:effectLst/>
                          <a:latin typeface="Calibri" charset="0"/>
                          <a:ea typeface="ＭＳ Ｐゴシック" charset="-128"/>
                        </a:rPr>
                        <a:t>Contribution to Annex A</a:t>
                      </a:r>
                    </a:p>
                    <a:p>
                      <a:pPr marL="0" marR="0" lvl="0" indent="0" algn="l" defTabSz="914400" rtl="0" eaLnBrk="1" fontAlgn="base" latinLnBrk="0" hangingPunct="1">
                        <a:lnSpc>
                          <a:spcPct val="93000"/>
                        </a:lnSpc>
                        <a:spcBef>
                          <a:spcPct val="15000"/>
                        </a:spcBef>
                        <a:spcAft>
                          <a:spcPct val="15000"/>
                        </a:spcAft>
                        <a:buClrTx/>
                        <a:buSzPct val="100000"/>
                        <a:buFont typeface="Arial" pitchFamily="34" charset="0"/>
                        <a:buNone/>
                        <a:tabLst/>
                      </a:pPr>
                      <a:r>
                        <a:rPr kumimoji="0" lang="en-GB" altLang="en-US" sz="1400" b="1" i="0" u="sng" strike="noStrike" cap="none" normalizeH="0" baseline="0" dirty="0">
                          <a:ln>
                            <a:noFill/>
                          </a:ln>
                          <a:solidFill>
                            <a:srgbClr val="4F6228"/>
                          </a:solidFill>
                          <a:effectLst/>
                          <a:latin typeface="Calibri" pitchFamily="34" charset="0"/>
                          <a:ea typeface="ＭＳ Ｐゴシック" pitchFamily="34" charset="-128"/>
                        </a:rPr>
                        <a:t>Remarks:</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TR22.804 is sent for information SP-170992 == S1-174555 (Cover Page) + S1-174273 (TR)</a:t>
                      </a:r>
                      <a:endPar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28" marR="45728" marT="45561" marB="45561"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
        <p:nvSpPr>
          <p:cNvPr id="8" name="Text Box 50">
            <a:extLst>
              <a:ext uri="{FF2B5EF4-FFF2-40B4-BE49-F238E27FC236}">
                <a16:creationId xmlns:a16="http://schemas.microsoft.com/office/drawing/2014/main" id="{599FF9F7-4BEE-4D2B-B0D8-030D3EB4968F}"/>
              </a:ext>
            </a:extLst>
          </p:cNvPr>
          <p:cNvSpPr txBox="1">
            <a:spLocks noChangeArrowheads="1"/>
          </p:cNvSpPr>
          <p:nvPr/>
        </p:nvSpPr>
        <p:spPr bwMode="auto">
          <a:xfrm>
            <a:off x="249238" y="6197600"/>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spcBef>
                <a:spcPct val="50000"/>
              </a:spcBef>
            </a:pPr>
            <a:r>
              <a:rPr lang="en-US" altLang="nl-NL" sz="1200" b="1" dirty="0">
                <a:solidFill>
                  <a:srgbClr val="FF0000"/>
                </a:solidFill>
              </a:rPr>
              <a:t>Updates in </a:t>
            </a:r>
            <a:r>
              <a:rPr lang="en-US" altLang="nl-NL" sz="1400" b="1" i="1" dirty="0">
                <a:solidFill>
                  <a:srgbClr val="FF0000"/>
                </a:solidFill>
                <a:latin typeface="Century Gothic" panose="020B0502020202020204" pitchFamily="34" charset="0"/>
              </a:rPr>
              <a:t>RED</a:t>
            </a:r>
            <a:endParaRPr lang="it-IT" altLang="nl-NL" sz="1400" b="1" i="1" dirty="0">
              <a:solidFill>
                <a:srgbClr val="FF0000"/>
              </a:solidFill>
              <a:latin typeface="Century Gothic" panose="020B0502020202020204" pitchFamily="34" charset="0"/>
            </a:endParaRP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D8BF253C-F654-42FE-B3BB-B8B676BBDD10}"/>
              </a:ext>
            </a:extLst>
          </p:cNvPr>
          <p:cNvSpPr>
            <a:spLocks noGrp="1"/>
          </p:cNvSpPr>
          <p:nvPr>
            <p:ph type="title"/>
          </p:nvPr>
        </p:nvSpPr>
        <p:spPr/>
        <p:txBody>
          <a:bodyPr/>
          <a:lstStyle/>
          <a:p>
            <a:r>
              <a:rPr lang="en-GB" altLang="nl-NL">
                <a:ea typeface="ＭＳ Ｐゴシック" panose="020B0600070205080204" pitchFamily="34" charset="-128"/>
              </a:rPr>
              <a:t>FS_5GLAN</a:t>
            </a:r>
          </a:p>
        </p:txBody>
      </p:sp>
      <p:graphicFrame>
        <p:nvGraphicFramePr>
          <p:cNvPr id="5" name="Content Placeholder 2">
            <a:extLst>
              <a:ext uri="{FF2B5EF4-FFF2-40B4-BE49-F238E27FC236}">
                <a16:creationId xmlns:a16="http://schemas.microsoft.com/office/drawing/2014/main" id="{222C4358-606B-4069-8997-7BC44D3284AD}"/>
              </a:ext>
            </a:extLst>
          </p:cNvPr>
          <p:cNvGraphicFramePr>
            <a:graphicFrameLocks noGrp="1"/>
          </p:cNvGraphicFramePr>
          <p:nvPr>
            <p:extLst>
              <p:ext uri="{D42A27DB-BD31-4B8C-83A1-F6EECF244321}">
                <p14:modId xmlns:p14="http://schemas.microsoft.com/office/powerpoint/2010/main" val="841313114"/>
              </p:ext>
            </p:extLst>
          </p:nvPr>
        </p:nvGraphicFramePr>
        <p:xfrm>
          <a:off x="238125" y="1362075"/>
          <a:ext cx="8662988" cy="887413"/>
        </p:xfrm>
        <a:graphic>
          <a:graphicData uri="http://schemas.openxmlformats.org/drawingml/2006/table">
            <a:tbl>
              <a:tblPr/>
              <a:tblGrid>
                <a:gridCol w="3138488">
                  <a:extLst>
                    <a:ext uri="{9D8B030D-6E8A-4147-A177-3AD203B41FA5}">
                      <a16:colId xmlns:a16="http://schemas.microsoft.com/office/drawing/2014/main" val="20000"/>
                    </a:ext>
                  </a:extLst>
                </a:gridCol>
                <a:gridCol w="1700212">
                  <a:extLst>
                    <a:ext uri="{9D8B030D-6E8A-4147-A177-3AD203B41FA5}">
                      <a16:colId xmlns:a16="http://schemas.microsoft.com/office/drawing/2014/main" val="20001"/>
                    </a:ext>
                  </a:extLst>
                </a:gridCol>
                <a:gridCol w="827088">
                  <a:extLst>
                    <a:ext uri="{9D8B030D-6E8A-4147-A177-3AD203B41FA5}">
                      <a16:colId xmlns:a16="http://schemas.microsoft.com/office/drawing/2014/main" val="20002"/>
                    </a:ext>
                  </a:extLst>
                </a:gridCol>
                <a:gridCol w="828675">
                  <a:extLst>
                    <a:ext uri="{9D8B030D-6E8A-4147-A177-3AD203B41FA5}">
                      <a16:colId xmlns:a16="http://schemas.microsoft.com/office/drawing/2014/main" val="20003"/>
                    </a:ext>
                  </a:extLst>
                </a:gridCol>
                <a:gridCol w="2168525">
                  <a:extLst>
                    <a:ext uri="{9D8B030D-6E8A-4147-A177-3AD203B41FA5}">
                      <a16:colId xmlns:a16="http://schemas.microsoft.com/office/drawing/2014/main" val="20004"/>
                    </a:ext>
                  </a:extLst>
                </a:gridCol>
              </a:tblGrid>
              <a:tr h="3349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Study Item</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Target Completion</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dirty="0">
                          <a:ln>
                            <a:noFill/>
                          </a:ln>
                          <a:solidFill>
                            <a:srgbClr val="FF0000"/>
                          </a:solidFill>
                          <a:effectLst/>
                          <a:latin typeface="Calibri" pitchFamily="34" charset="0"/>
                          <a:ea typeface="ＭＳ Ｐゴシック" pitchFamily="34" charset="-128"/>
                        </a:rPr>
                        <a:t>12/2017</a:t>
                      </a:r>
                      <a:endParaRPr kumimoji="0" lang="en-GB" altLang="nl-NL" sz="1600" b="1" i="0" u="none" strike="noStrike" cap="none" normalizeH="0" baseline="0" dirty="0">
                        <a:ln>
                          <a:noFill/>
                        </a:ln>
                        <a:solidFill>
                          <a:srgbClr val="FF0000"/>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dirty="0">
                          <a:ln>
                            <a:noFill/>
                          </a:ln>
                          <a:solidFill>
                            <a:srgbClr val="4F6228"/>
                          </a:solidFill>
                          <a:effectLst/>
                          <a:latin typeface="Calibri" pitchFamily="34" charset="0"/>
                          <a:ea typeface="ＭＳ Ｐゴシック" pitchFamily="34" charset="-128"/>
                        </a:rPr>
                        <a:t>09/2017</a:t>
                      </a:r>
                      <a:endPar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SA1 Status</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Study on LAN Support in 5G</a:t>
                      </a:r>
                    </a:p>
                  </a:txBody>
                  <a:tcPr marL="45734" marR="45734" marT="45551" marB="45551"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sym typeface="Wingdings" pitchFamily="2" charset="2"/>
                        </a:rPr>
                        <a:t>SA#79 (03/2018)</a:t>
                      </a:r>
                      <a:endParaRPr kumimoji="0" lang="en-GB" altLang="nl-NL" sz="1400" b="0" i="0" u="none" strike="noStrike" cap="none" normalizeH="0" baseline="0">
                        <a:ln>
                          <a:noFill/>
                        </a:ln>
                        <a:solidFill>
                          <a:srgbClr val="4F6228"/>
                        </a:solidFill>
                        <a:effectLst/>
                        <a:latin typeface="Calibri" pitchFamily="34" charset="0"/>
                        <a:ea typeface="ＭＳ Ｐゴシック" pitchFamily="34" charset="-128"/>
                      </a:endParaRP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65%</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kern="1200" cap="none" normalizeH="0" baseline="0" dirty="0">
                          <a:ln>
                            <a:noFill/>
                          </a:ln>
                          <a:solidFill>
                            <a:srgbClr val="4F6228"/>
                          </a:solidFill>
                          <a:effectLst/>
                          <a:latin typeface="Calibri" pitchFamily="34" charset="0"/>
                          <a:ea typeface="ＭＳ Ｐゴシック" pitchFamily="34" charset="-128"/>
                          <a:cs typeface="+mn-cs"/>
                        </a:rPr>
                        <a:t>35%</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WID approved 06/2017 </a:t>
                      </a:r>
                    </a:p>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Work in progress</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2" name="Table 1">
            <a:extLst>
              <a:ext uri="{FF2B5EF4-FFF2-40B4-BE49-F238E27FC236}">
                <a16:creationId xmlns:a16="http://schemas.microsoft.com/office/drawing/2014/main" id="{83DB59A5-57BB-4CD0-9176-3A6EA6722CFC}"/>
              </a:ext>
            </a:extLst>
          </p:cNvPr>
          <p:cNvGraphicFramePr>
            <a:graphicFrameLocks noGrp="1"/>
          </p:cNvGraphicFramePr>
          <p:nvPr/>
        </p:nvGraphicFramePr>
        <p:xfrm>
          <a:off x="238125" y="2246313"/>
          <a:ext cx="8661400" cy="342903"/>
        </p:xfrm>
        <a:graphic>
          <a:graphicData uri="http://schemas.openxmlformats.org/drawingml/2006/table">
            <a:tbl>
              <a:tblPr/>
              <a:tblGrid>
                <a:gridCol w="8661400">
                  <a:extLst>
                    <a:ext uri="{9D8B030D-6E8A-4147-A177-3AD203B41FA5}">
                      <a16:colId xmlns:a16="http://schemas.microsoft.com/office/drawing/2014/main" val="20000"/>
                    </a:ext>
                  </a:extLst>
                </a:gridCol>
              </a:tblGrid>
              <a:tr h="31750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Agenda item 17A.6:</a:t>
                      </a:r>
                    </a:p>
                  </a:txBody>
                  <a:tcPr marL="45732" marR="45732" marT="45372" marB="45372"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0">
                <a:tc>
                  <a:txBody>
                    <a:bodyPr/>
                    <a:lstStyle/>
                    <a:p>
                      <a:pPr marL="0" marR="0" lvl="0" indent="0" algn="l" defTabSz="914400" rtl="0" eaLnBrk="1" fontAlgn="base" latinLnBrk="0" hangingPunct="1">
                        <a:lnSpc>
                          <a:spcPct val="0"/>
                        </a:lnSpc>
                        <a:spcBef>
                          <a:spcPct val="0"/>
                        </a:spcBef>
                        <a:spcAft>
                          <a:spcPct val="0"/>
                        </a:spcAft>
                        <a:buClrTx/>
                        <a:buSzTx/>
                        <a:buFontTx/>
                        <a:buNone/>
                        <a:tabLst/>
                      </a:pPr>
                      <a:endParaRPr kumimoji="0" lang="nl-NL" altLang="nl-NL" sz="100" b="0" i="0" u="none" strike="noStrike" cap="none" normalizeH="0" baseline="0">
                        <a:ln>
                          <a:noFill/>
                        </a:ln>
                        <a:solidFill>
                          <a:srgbClr val="4F6228"/>
                        </a:solidFill>
                        <a:effectLst/>
                        <a:latin typeface="Calibri" pitchFamily="34" charset="0"/>
                        <a:ea typeface="ＭＳ Ｐゴシック" pitchFamily="34" charset="-128"/>
                      </a:endParaRPr>
                    </a:p>
                  </a:txBody>
                  <a:tcPr marL="45728" marR="45728" marT="0"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7" name="Content Placeholder 2">
            <a:extLst>
              <a:ext uri="{FF2B5EF4-FFF2-40B4-BE49-F238E27FC236}">
                <a16:creationId xmlns:a16="http://schemas.microsoft.com/office/drawing/2014/main" id="{C831C6EE-7469-4282-BA74-16AE40FA8780}"/>
              </a:ext>
            </a:extLst>
          </p:cNvPr>
          <p:cNvGraphicFramePr>
            <a:graphicFrameLocks noGrp="1"/>
          </p:cNvGraphicFramePr>
          <p:nvPr>
            <p:extLst>
              <p:ext uri="{D42A27DB-BD31-4B8C-83A1-F6EECF244321}">
                <p14:modId xmlns:p14="http://schemas.microsoft.com/office/powerpoint/2010/main" val="1082147440"/>
              </p:ext>
            </p:extLst>
          </p:nvPr>
        </p:nvGraphicFramePr>
        <p:xfrm>
          <a:off x="238125" y="2590800"/>
          <a:ext cx="8661400" cy="1339362"/>
        </p:xfrm>
        <a:graphic>
          <a:graphicData uri="http://schemas.openxmlformats.org/drawingml/2006/table">
            <a:tbl>
              <a:tblPr/>
              <a:tblGrid>
                <a:gridCol w="8661400">
                  <a:extLst>
                    <a:ext uri="{9D8B030D-6E8A-4147-A177-3AD203B41FA5}">
                      <a16:colId xmlns:a16="http://schemas.microsoft.com/office/drawing/2014/main" val="20000"/>
                    </a:ext>
                  </a:extLst>
                </a:gridCol>
              </a:tblGrid>
              <a:tr h="1130300">
                <a:tc>
                  <a:txBody>
                    <a:bodyPr/>
                    <a:lstStyle>
                      <a:lvl1pPr>
                        <a:spcBef>
                          <a:spcPct val="20000"/>
                        </a:spcBef>
                        <a:defRPr sz="2400">
                          <a:solidFill>
                            <a:schemeClr val="tx1"/>
                          </a:solidFill>
                          <a:latin typeface="Calibri" charset="0"/>
                          <a:ea typeface="ＭＳ Ｐゴシック" charset="-128"/>
                        </a:defRPr>
                      </a:lvl1pPr>
                      <a:lvl2pPr marL="742950" indent="-285750">
                        <a:spcBef>
                          <a:spcPct val="20000"/>
                        </a:spcBef>
                        <a:buClr>
                          <a:srgbClr val="C00000"/>
                        </a:buClr>
                        <a:buFont typeface="Arial" charset="0"/>
                        <a:defRPr sz="2000">
                          <a:solidFill>
                            <a:schemeClr val="tx1"/>
                          </a:solidFill>
                          <a:latin typeface="Calibri" charset="0"/>
                          <a:ea typeface="ＭＳ Ｐゴシック" charset="-128"/>
                        </a:defRPr>
                      </a:lvl2pPr>
                      <a:lvl3pPr marL="1143000" indent="-228600">
                        <a:spcBef>
                          <a:spcPct val="20000"/>
                        </a:spcBef>
                        <a:buFont typeface="Arial" charset="0"/>
                        <a:defRPr>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sz="1400">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sz="1400">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sz="1400">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sz="1400">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sz="1400">
                          <a:solidFill>
                            <a:schemeClr val="tx1"/>
                          </a:solidFill>
                          <a:latin typeface="Calibri" charset="0"/>
                          <a:ea typeface="ＭＳ Ｐゴシック" charset="-128"/>
                        </a:defRPr>
                      </a:lvl9pPr>
                    </a:lstStyle>
                    <a:p>
                      <a:pPr marL="0" marR="0" lvl="0" indent="0" algn="l" defTabSz="914400" rtl="0" eaLnBrk="1" fontAlgn="base" latinLnBrk="0" hangingPunct="1">
                        <a:lnSpc>
                          <a:spcPct val="93000"/>
                        </a:lnSpc>
                        <a:spcBef>
                          <a:spcPct val="15000"/>
                        </a:spcBef>
                        <a:spcAft>
                          <a:spcPct val="15000"/>
                        </a:spcAft>
                        <a:buClrTx/>
                        <a:buSzPct val="100000"/>
                        <a:buFont typeface="Arial" charset="0"/>
                        <a:buNone/>
                        <a:tabLst/>
                      </a:pPr>
                      <a:r>
                        <a:rPr kumimoji="0" lang="en-GB" altLang="en-US" sz="1400" b="1" i="0" u="sng" strike="noStrike" cap="none" normalizeH="0" baseline="0" dirty="0">
                          <a:ln>
                            <a:noFill/>
                          </a:ln>
                          <a:solidFill>
                            <a:srgbClr val="4F6228"/>
                          </a:solidFill>
                          <a:effectLst/>
                          <a:latin typeface="Calibri" charset="0"/>
                          <a:ea typeface="ＭＳ Ｐゴシック" charset="-128"/>
                        </a:rPr>
                        <a:t>Progress of TR22.821:</a:t>
                      </a:r>
                    </a:p>
                    <a:p>
                      <a:pPr marL="93663" marR="0" lvl="0" indent="-93663" algn="l" defTabSz="914400" rtl="0" eaLnBrk="1" fontAlgn="base" latinLnBrk="0" hangingPunct="1">
                        <a:lnSpc>
                          <a:spcPct val="93000"/>
                        </a:lnSpc>
                        <a:spcBef>
                          <a:spcPct val="15000"/>
                        </a:spcBef>
                        <a:spcAft>
                          <a:spcPct val="15000"/>
                        </a:spcAft>
                        <a:buClrTx/>
                        <a:buSzPct val="100000"/>
                        <a:buFont typeface="Arial" charset="0"/>
                        <a:buChar char="•"/>
                        <a:tabLst/>
                      </a:pPr>
                      <a:r>
                        <a:rPr kumimoji="0" lang="en-US" altLang="en-US" sz="1400" b="0" i="0" u="none" strike="noStrike" cap="none" normalizeH="0" baseline="0" dirty="0">
                          <a:ln>
                            <a:noFill/>
                          </a:ln>
                          <a:solidFill>
                            <a:srgbClr val="4F6228"/>
                          </a:solidFill>
                          <a:effectLst/>
                          <a:latin typeface="Calibri" charset="0"/>
                          <a:ea typeface="ＭＳ Ｐゴシック" charset="-128"/>
                        </a:rPr>
                        <a:t>Text for enterprise, residential, and industrial deployment</a:t>
                      </a:r>
                    </a:p>
                    <a:p>
                      <a:pPr marL="93663" marR="0" lvl="0" indent="-93663" algn="l" defTabSz="914400" rtl="0" eaLnBrk="1" fontAlgn="base" latinLnBrk="0" hangingPunct="1">
                        <a:lnSpc>
                          <a:spcPct val="93000"/>
                        </a:lnSpc>
                        <a:spcBef>
                          <a:spcPct val="15000"/>
                        </a:spcBef>
                        <a:spcAft>
                          <a:spcPct val="15000"/>
                        </a:spcAft>
                        <a:buClrTx/>
                        <a:buSzPct val="100000"/>
                        <a:buFont typeface="Arial" charset="0"/>
                        <a:buChar char="•"/>
                        <a:tabLst/>
                      </a:pPr>
                      <a:r>
                        <a:rPr kumimoji="0" lang="en-US" altLang="en-US" sz="1400" b="0" i="0" u="none" strike="noStrike" cap="none" normalizeH="0" baseline="0" dirty="0">
                          <a:ln>
                            <a:noFill/>
                          </a:ln>
                          <a:solidFill>
                            <a:srgbClr val="4F6228"/>
                          </a:solidFill>
                          <a:effectLst/>
                          <a:latin typeface="Calibri" charset="0"/>
                          <a:ea typeface="ＭＳ Ｐゴシック" charset="-128"/>
                        </a:rPr>
                        <a:t>New use cases accepted</a:t>
                      </a:r>
                    </a:p>
                    <a:p>
                      <a:pPr marL="0" marR="0" lvl="0" indent="0" algn="l" defTabSz="914400" rtl="0" eaLnBrk="1" fontAlgn="base" latinLnBrk="0" hangingPunct="1">
                        <a:lnSpc>
                          <a:spcPct val="93000"/>
                        </a:lnSpc>
                        <a:spcBef>
                          <a:spcPct val="15000"/>
                        </a:spcBef>
                        <a:spcAft>
                          <a:spcPct val="15000"/>
                        </a:spcAft>
                        <a:buClrTx/>
                        <a:buSzPct val="100000"/>
                        <a:buFont typeface="Arial" pitchFamily="34" charset="0"/>
                        <a:buNone/>
                        <a:tabLst/>
                      </a:pPr>
                      <a:r>
                        <a:rPr kumimoji="0" lang="en-GB" altLang="en-US" sz="1400" b="1" i="0" u="sng" strike="noStrike" cap="none" normalizeH="0" baseline="0" dirty="0">
                          <a:ln>
                            <a:noFill/>
                          </a:ln>
                          <a:solidFill>
                            <a:srgbClr val="4F6228"/>
                          </a:solidFill>
                          <a:effectLst/>
                          <a:latin typeface="Calibri" pitchFamily="34" charset="0"/>
                          <a:ea typeface="ＭＳ Ｐゴシック" pitchFamily="34" charset="-128"/>
                        </a:rPr>
                        <a:t>Remarks:</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TR22.821 is sent for information SP-170993 == S1-174615 (Cover Page) + S1-174276 (TR)</a:t>
                      </a:r>
                      <a:endPar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28" marR="45728" marT="45571" marB="45571"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
        <p:nvSpPr>
          <p:cNvPr id="8" name="Text Box 50">
            <a:extLst>
              <a:ext uri="{FF2B5EF4-FFF2-40B4-BE49-F238E27FC236}">
                <a16:creationId xmlns:a16="http://schemas.microsoft.com/office/drawing/2014/main" id="{026A9FCE-6A75-4090-8C0A-A6493D56BCBA}"/>
              </a:ext>
            </a:extLst>
          </p:cNvPr>
          <p:cNvSpPr txBox="1">
            <a:spLocks noChangeArrowheads="1"/>
          </p:cNvSpPr>
          <p:nvPr/>
        </p:nvSpPr>
        <p:spPr bwMode="auto">
          <a:xfrm>
            <a:off x="249238" y="6197600"/>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spcBef>
                <a:spcPct val="50000"/>
              </a:spcBef>
            </a:pPr>
            <a:r>
              <a:rPr lang="en-US" altLang="nl-NL" sz="1200" b="1" dirty="0">
                <a:solidFill>
                  <a:srgbClr val="FF0000"/>
                </a:solidFill>
              </a:rPr>
              <a:t>Updates in </a:t>
            </a:r>
            <a:r>
              <a:rPr lang="en-US" altLang="nl-NL" sz="1400" b="1" i="1" dirty="0">
                <a:solidFill>
                  <a:srgbClr val="FF0000"/>
                </a:solidFill>
                <a:latin typeface="Century Gothic" panose="020B0502020202020204" pitchFamily="34" charset="0"/>
              </a:rPr>
              <a:t>RED</a:t>
            </a:r>
            <a:endParaRPr lang="it-IT" altLang="nl-NL" sz="1400" b="1" i="1" dirty="0">
              <a:solidFill>
                <a:srgbClr val="FF0000"/>
              </a:solidFill>
              <a:latin typeface="Century Gothic" panose="020B0502020202020204" pitchFamily="34" charset="0"/>
            </a:endParaRP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
            <a:extLst>
              <a:ext uri="{FF2B5EF4-FFF2-40B4-BE49-F238E27FC236}">
                <a16:creationId xmlns:a16="http://schemas.microsoft.com/office/drawing/2014/main" id="{975839F5-D368-4691-92B2-373354357049}"/>
              </a:ext>
            </a:extLst>
          </p:cNvPr>
          <p:cNvSpPr>
            <a:spLocks noGrp="1"/>
          </p:cNvSpPr>
          <p:nvPr>
            <p:ph type="title"/>
          </p:nvPr>
        </p:nvSpPr>
        <p:spPr/>
        <p:txBody>
          <a:bodyPr/>
          <a:lstStyle/>
          <a:p>
            <a:r>
              <a:rPr lang="en-GB" altLang="nl-NL">
                <a:ea typeface="ＭＳ Ｐゴシック" panose="020B0600070205080204" pitchFamily="34" charset="-128"/>
              </a:rPr>
              <a:t>SA1 Officials</a:t>
            </a:r>
          </a:p>
        </p:txBody>
      </p:sp>
      <p:sp>
        <p:nvSpPr>
          <p:cNvPr id="4099" name="Rectangle 2">
            <a:extLst>
              <a:ext uri="{FF2B5EF4-FFF2-40B4-BE49-F238E27FC236}">
                <a16:creationId xmlns:a16="http://schemas.microsoft.com/office/drawing/2014/main" id="{3F358DB1-6934-4F2B-A609-5123C088ECD9}"/>
              </a:ext>
            </a:extLst>
          </p:cNvPr>
          <p:cNvSpPr>
            <a:spLocks noGrp="1"/>
          </p:cNvSpPr>
          <p:nvPr>
            <p:ph idx="1"/>
          </p:nvPr>
        </p:nvSpPr>
        <p:spPr>
          <a:xfrm>
            <a:off x="485775" y="1454150"/>
            <a:ext cx="8388350" cy="4946650"/>
          </a:xfrm>
        </p:spPr>
        <p:txBody>
          <a:bodyPr/>
          <a:lstStyle/>
          <a:p>
            <a:r>
              <a:rPr lang="en-GB" altLang="nl-NL" dirty="0">
                <a:ea typeface="ＭＳ Ｐゴシック" panose="020B0600070205080204" pitchFamily="34" charset="-128"/>
              </a:rPr>
              <a:t>Chairman: </a:t>
            </a:r>
          </a:p>
          <a:p>
            <a:pPr lvl="1"/>
            <a:r>
              <a:rPr lang="en-GB" altLang="nl-NL" dirty="0">
                <a:ea typeface="ＭＳ Ｐゴシック" panose="020B0600070205080204" pitchFamily="34" charset="-128"/>
              </a:rPr>
              <a:t>Toon Norp (KPN)</a:t>
            </a:r>
            <a:r>
              <a:rPr lang="en-GB" altLang="nl-NL" baseline="30000" dirty="0">
                <a:solidFill>
                  <a:srgbClr val="C00000"/>
                </a:solidFill>
                <a:ea typeface="ＭＳ Ｐゴシック" panose="020B0600070205080204" pitchFamily="34" charset="-128"/>
              </a:rPr>
              <a:t> 1</a:t>
            </a:r>
            <a:endParaRPr lang="en-GB" altLang="nl-NL" dirty="0">
              <a:ea typeface="ＭＳ Ｐゴシック" panose="020B0600070205080204" pitchFamily="34" charset="-128"/>
            </a:endParaRPr>
          </a:p>
          <a:p>
            <a:r>
              <a:rPr lang="en-GB" altLang="nl-NL" dirty="0">
                <a:ea typeface="ＭＳ Ｐゴシック" panose="020B0600070205080204" pitchFamily="34" charset="-128"/>
              </a:rPr>
              <a:t>Vice Chairmen: </a:t>
            </a:r>
          </a:p>
          <a:p>
            <a:pPr lvl="1"/>
            <a:r>
              <a:rPr lang="en-GB" altLang="nl-NL" dirty="0">
                <a:ea typeface="ＭＳ Ｐゴシック" panose="020B0600070205080204" pitchFamily="34" charset="-128"/>
              </a:rPr>
              <a:t>Ki-Dong Lee (LG)</a:t>
            </a:r>
            <a:r>
              <a:rPr lang="en-GB" altLang="nl-NL" baseline="30000" dirty="0">
                <a:solidFill>
                  <a:srgbClr val="C00000"/>
                </a:solidFill>
                <a:ea typeface="ＭＳ Ｐゴシック" panose="020B0600070205080204" pitchFamily="34" charset="-128"/>
              </a:rPr>
              <a:t>2</a:t>
            </a:r>
          </a:p>
          <a:p>
            <a:pPr lvl="1"/>
            <a:r>
              <a:rPr lang="en-GB" altLang="nl-NL" dirty="0">
                <a:ea typeface="ＭＳ Ｐゴシック" panose="020B0600070205080204" pitchFamily="34" charset="-128"/>
              </a:rPr>
              <a:t>Greg Schumacher (Sprint)</a:t>
            </a:r>
            <a:r>
              <a:rPr lang="en-GB" altLang="nl-NL" baseline="30000" dirty="0">
                <a:solidFill>
                  <a:srgbClr val="C00000"/>
                </a:solidFill>
                <a:ea typeface="ＭＳ Ｐゴシック" panose="020B0600070205080204" pitchFamily="34" charset="-128"/>
              </a:rPr>
              <a:t> 3</a:t>
            </a:r>
            <a:endParaRPr lang="en-GB" altLang="nl-NL" dirty="0">
              <a:ea typeface="ＭＳ Ｐゴシック" panose="020B0600070205080204" pitchFamily="34" charset="-128"/>
            </a:endParaRPr>
          </a:p>
          <a:p>
            <a:pPr lvl="1"/>
            <a:r>
              <a:rPr lang="en-GB" altLang="nl-NL" dirty="0">
                <a:ea typeface="ＭＳ Ｐゴシック" panose="020B0600070205080204" pitchFamily="34" charset="-128"/>
              </a:rPr>
              <a:t>Mark Younge (T-Mobile US) – outgoing Vice Chairman</a:t>
            </a:r>
            <a:endParaRPr lang="en-GB" altLang="nl-NL" baseline="30000" dirty="0">
              <a:solidFill>
                <a:srgbClr val="C00000"/>
              </a:solidFill>
              <a:ea typeface="ＭＳ Ｐゴシック" panose="020B0600070205080204" pitchFamily="34" charset="-128"/>
            </a:endParaRPr>
          </a:p>
          <a:p>
            <a:r>
              <a:rPr lang="en-GB" altLang="nl-NL" dirty="0">
                <a:ea typeface="ＭＳ Ｐゴシック" panose="020B0600070205080204" pitchFamily="34" charset="-128"/>
              </a:rPr>
              <a:t> Secretary: </a:t>
            </a:r>
          </a:p>
          <a:p>
            <a:pPr lvl="1">
              <a:spcBef>
                <a:spcPct val="0"/>
              </a:spcBef>
            </a:pPr>
            <a:r>
              <a:rPr lang="en-GB" altLang="nl-NL" dirty="0">
                <a:ea typeface="ＭＳ Ｐゴシック" panose="020B0600070205080204" pitchFamily="34" charset="-128"/>
              </a:rPr>
              <a:t>Alain Sultan (MCC)</a:t>
            </a:r>
          </a:p>
          <a:p>
            <a:pPr>
              <a:spcBef>
                <a:spcPct val="0"/>
              </a:spcBef>
              <a:buFontTx/>
              <a:buNone/>
            </a:pPr>
            <a:endParaRPr lang="en-GB" altLang="nl-NL" sz="2200" baseline="30000" dirty="0">
              <a:solidFill>
                <a:srgbClr val="C00000"/>
              </a:solidFill>
              <a:ea typeface="ＭＳ Ｐゴシック" panose="020B0600070205080204" pitchFamily="34" charset="-128"/>
            </a:endParaRPr>
          </a:p>
          <a:p>
            <a:pPr>
              <a:spcBef>
                <a:spcPct val="0"/>
              </a:spcBef>
              <a:buFontTx/>
              <a:buNone/>
            </a:pPr>
            <a:r>
              <a:rPr lang="en-GB" altLang="nl-NL" sz="2200" baseline="30000" dirty="0">
                <a:solidFill>
                  <a:srgbClr val="C00000"/>
                </a:solidFill>
                <a:ea typeface="ＭＳ Ｐゴシック" panose="020B0600070205080204" pitchFamily="34" charset="-128"/>
              </a:rPr>
              <a:t>1</a:t>
            </a:r>
            <a:r>
              <a:rPr lang="en-GB" altLang="nl-NL" dirty="0">
                <a:ea typeface="ＭＳ Ｐゴシック" panose="020B0600070205080204" pitchFamily="34" charset="-128"/>
              </a:rPr>
              <a:t> </a:t>
            </a:r>
            <a:r>
              <a:rPr lang="en-GB" altLang="nl-NL" sz="1800" dirty="0">
                <a:ea typeface="ＭＳ Ｐゴシック" panose="020B0600070205080204" pitchFamily="34" charset="-128"/>
              </a:rPr>
              <a:t>Re-elected for second term May 2017</a:t>
            </a:r>
          </a:p>
          <a:p>
            <a:pPr>
              <a:spcBef>
                <a:spcPct val="0"/>
              </a:spcBef>
              <a:buFontTx/>
              <a:buNone/>
            </a:pPr>
            <a:r>
              <a:rPr lang="en-GB" altLang="nl-NL" sz="2200" baseline="30000" dirty="0">
                <a:solidFill>
                  <a:srgbClr val="C00000"/>
                </a:solidFill>
                <a:ea typeface="ＭＳ Ｐゴシック" panose="020B0600070205080204" pitchFamily="34" charset="-128"/>
              </a:rPr>
              <a:t>2</a:t>
            </a:r>
            <a:r>
              <a:rPr lang="en-GB" altLang="nl-NL" sz="2200" dirty="0">
                <a:solidFill>
                  <a:srgbClr val="C00000"/>
                </a:solidFill>
                <a:ea typeface="ＭＳ Ｐゴシック" panose="020B0600070205080204" pitchFamily="34" charset="-128"/>
              </a:rPr>
              <a:t> </a:t>
            </a:r>
            <a:r>
              <a:rPr lang="en-GB" altLang="nl-NL" sz="1800" dirty="0">
                <a:ea typeface="ＭＳ Ｐゴシック" panose="020B0600070205080204" pitchFamily="34" charset="-128"/>
              </a:rPr>
              <a:t>Re-elected for second term November 2017</a:t>
            </a:r>
          </a:p>
          <a:p>
            <a:pPr>
              <a:spcBef>
                <a:spcPct val="0"/>
              </a:spcBef>
              <a:buFontTx/>
              <a:buNone/>
            </a:pPr>
            <a:r>
              <a:rPr lang="en-GB" altLang="nl-NL" sz="2200" baseline="30000" dirty="0">
                <a:solidFill>
                  <a:srgbClr val="C00000"/>
                </a:solidFill>
                <a:ea typeface="ＭＳ Ｐゴシック" panose="020B0600070205080204" pitchFamily="34" charset="-128"/>
              </a:rPr>
              <a:t>3</a:t>
            </a:r>
            <a:r>
              <a:rPr lang="en-GB" altLang="nl-NL" sz="2200" dirty="0">
                <a:solidFill>
                  <a:srgbClr val="C00000"/>
                </a:solidFill>
                <a:ea typeface="ＭＳ Ｐゴシック" panose="020B0600070205080204" pitchFamily="34" charset="-128"/>
              </a:rPr>
              <a:t> </a:t>
            </a:r>
            <a:r>
              <a:rPr lang="en-GB" altLang="nl-NL" sz="1800" dirty="0">
                <a:solidFill>
                  <a:srgbClr val="C00000"/>
                </a:solidFill>
                <a:ea typeface="ＭＳ Ｐゴシック" panose="020B0600070205080204" pitchFamily="34" charset="-128"/>
              </a:rPr>
              <a:t>E</a:t>
            </a:r>
            <a:r>
              <a:rPr lang="en-GB" altLang="nl-NL" sz="1800" dirty="0">
                <a:ea typeface="ＭＳ Ｐゴシック" panose="020B0600070205080204" pitchFamily="34" charset="-128"/>
              </a:rPr>
              <a:t>lected November 2017</a:t>
            </a:r>
          </a:p>
          <a:p>
            <a:pPr>
              <a:spcBef>
                <a:spcPct val="0"/>
              </a:spcBef>
              <a:buFontTx/>
              <a:buNone/>
            </a:pPr>
            <a:endParaRPr lang="en-GB" altLang="nl-NL" sz="1800" dirty="0">
              <a:ea typeface="ＭＳ Ｐゴシック" panose="020B0600070205080204" pitchFamily="34" charset="-128"/>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5E60D6B0-2ED2-4555-A723-7FCEFFC25D38}"/>
              </a:ext>
            </a:extLst>
          </p:cNvPr>
          <p:cNvSpPr>
            <a:spLocks noGrp="1"/>
          </p:cNvSpPr>
          <p:nvPr>
            <p:ph type="title"/>
          </p:nvPr>
        </p:nvSpPr>
        <p:spPr/>
        <p:txBody>
          <a:bodyPr/>
          <a:lstStyle/>
          <a:p>
            <a:r>
              <a:rPr lang="en-GB" altLang="nl-NL">
                <a:ea typeface="ＭＳ Ｐゴシック" panose="020B0600070205080204" pitchFamily="34" charset="-128"/>
              </a:rPr>
              <a:t>FS_5G_HYPOS</a:t>
            </a:r>
          </a:p>
        </p:txBody>
      </p:sp>
      <p:graphicFrame>
        <p:nvGraphicFramePr>
          <p:cNvPr id="5" name="Content Placeholder 2">
            <a:extLst>
              <a:ext uri="{FF2B5EF4-FFF2-40B4-BE49-F238E27FC236}">
                <a16:creationId xmlns:a16="http://schemas.microsoft.com/office/drawing/2014/main" id="{51FE6F76-6D48-4BFF-AC6E-0DD175EBA5A0}"/>
              </a:ext>
            </a:extLst>
          </p:cNvPr>
          <p:cNvGraphicFramePr>
            <a:graphicFrameLocks noGrp="1"/>
          </p:cNvGraphicFramePr>
          <p:nvPr>
            <p:extLst>
              <p:ext uri="{D42A27DB-BD31-4B8C-83A1-F6EECF244321}">
                <p14:modId xmlns:p14="http://schemas.microsoft.com/office/powerpoint/2010/main" val="3425890176"/>
              </p:ext>
            </p:extLst>
          </p:nvPr>
        </p:nvGraphicFramePr>
        <p:xfrm>
          <a:off x="238125" y="1362075"/>
          <a:ext cx="8662988" cy="887413"/>
        </p:xfrm>
        <a:graphic>
          <a:graphicData uri="http://schemas.openxmlformats.org/drawingml/2006/table">
            <a:tbl>
              <a:tblPr/>
              <a:tblGrid>
                <a:gridCol w="3139256">
                  <a:extLst>
                    <a:ext uri="{9D8B030D-6E8A-4147-A177-3AD203B41FA5}">
                      <a16:colId xmlns:a16="http://schemas.microsoft.com/office/drawing/2014/main" val="20000"/>
                    </a:ext>
                  </a:extLst>
                </a:gridCol>
                <a:gridCol w="1699444">
                  <a:extLst>
                    <a:ext uri="{9D8B030D-6E8A-4147-A177-3AD203B41FA5}">
                      <a16:colId xmlns:a16="http://schemas.microsoft.com/office/drawing/2014/main" val="20001"/>
                    </a:ext>
                  </a:extLst>
                </a:gridCol>
                <a:gridCol w="827088">
                  <a:extLst>
                    <a:ext uri="{9D8B030D-6E8A-4147-A177-3AD203B41FA5}">
                      <a16:colId xmlns:a16="http://schemas.microsoft.com/office/drawing/2014/main" val="20002"/>
                    </a:ext>
                  </a:extLst>
                </a:gridCol>
                <a:gridCol w="828675">
                  <a:extLst>
                    <a:ext uri="{9D8B030D-6E8A-4147-A177-3AD203B41FA5}">
                      <a16:colId xmlns:a16="http://schemas.microsoft.com/office/drawing/2014/main" val="20003"/>
                    </a:ext>
                  </a:extLst>
                </a:gridCol>
                <a:gridCol w="2168525">
                  <a:extLst>
                    <a:ext uri="{9D8B030D-6E8A-4147-A177-3AD203B41FA5}">
                      <a16:colId xmlns:a16="http://schemas.microsoft.com/office/drawing/2014/main" val="20004"/>
                    </a:ext>
                  </a:extLst>
                </a:gridCol>
              </a:tblGrid>
              <a:tr h="3349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Study Item</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Target Completion</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dirty="0">
                          <a:ln>
                            <a:noFill/>
                          </a:ln>
                          <a:solidFill>
                            <a:srgbClr val="FF0000"/>
                          </a:solidFill>
                          <a:effectLst/>
                          <a:latin typeface="Calibri" pitchFamily="34" charset="0"/>
                          <a:ea typeface="ＭＳ Ｐゴシック" pitchFamily="34" charset="-128"/>
                        </a:rPr>
                        <a:t>12/2017</a:t>
                      </a:r>
                      <a:endParaRPr kumimoji="0" lang="en-GB" altLang="nl-NL" sz="1600" b="1" i="0" u="none" strike="noStrike" cap="none" normalizeH="0" baseline="0" dirty="0">
                        <a:ln>
                          <a:noFill/>
                        </a:ln>
                        <a:solidFill>
                          <a:srgbClr val="FF0000"/>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dirty="0">
                          <a:ln>
                            <a:noFill/>
                          </a:ln>
                          <a:solidFill>
                            <a:srgbClr val="4F6228"/>
                          </a:solidFill>
                          <a:effectLst/>
                          <a:latin typeface="Calibri" pitchFamily="34" charset="0"/>
                          <a:ea typeface="ＭＳ Ｐゴシック" pitchFamily="34" charset="-128"/>
                        </a:rPr>
                        <a:t>09/2017</a:t>
                      </a:r>
                      <a:endPar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SA1 Status</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Study on positioning use cases</a:t>
                      </a:r>
                    </a:p>
                  </a:txBody>
                  <a:tcPr marL="45734" marR="45734" marT="45551" marB="45551"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kern="1200" cap="none" normalizeH="0" baseline="0" dirty="0">
                          <a:ln>
                            <a:noFill/>
                          </a:ln>
                          <a:solidFill>
                            <a:srgbClr val="FF0000"/>
                          </a:solidFill>
                          <a:effectLst/>
                          <a:latin typeface="Calibri" pitchFamily="34" charset="0"/>
                          <a:ea typeface="ＭＳ Ｐゴシック" pitchFamily="34" charset="-128"/>
                          <a:cs typeface="+mn-cs"/>
                          <a:sym typeface="Wingdings" pitchFamily="2" charset="2"/>
                        </a:rPr>
                        <a:t>SA#80 (06/2018)</a:t>
                      </a:r>
                      <a:endParaRPr kumimoji="0" lang="en-GB" altLang="nl-NL" sz="1400" b="1" i="1" u="none" strike="noStrike" kern="1200" cap="none" normalizeH="0" baseline="0" dirty="0">
                        <a:ln>
                          <a:noFill/>
                        </a:ln>
                        <a:solidFill>
                          <a:srgbClr val="FF0000"/>
                        </a:solidFill>
                        <a:effectLst/>
                        <a:latin typeface="Calibri" pitchFamily="34" charset="0"/>
                        <a:ea typeface="ＭＳ Ｐゴシック" pitchFamily="34" charset="-128"/>
                        <a:cs typeface="+mn-cs"/>
                      </a:endParaRP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50%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kern="1200" cap="none" normalizeH="0" baseline="0" dirty="0">
                          <a:ln>
                            <a:noFill/>
                          </a:ln>
                          <a:solidFill>
                            <a:srgbClr val="4F6228"/>
                          </a:solidFill>
                          <a:effectLst/>
                          <a:latin typeface="Calibri" pitchFamily="34" charset="0"/>
                          <a:ea typeface="ＭＳ Ｐゴシック" pitchFamily="34" charset="-128"/>
                          <a:cs typeface="+mn-cs"/>
                        </a:rPr>
                        <a:t>10%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WID approved 06/2017 </a:t>
                      </a:r>
                    </a:p>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Work in progress</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2" name="Table 1">
            <a:extLst>
              <a:ext uri="{FF2B5EF4-FFF2-40B4-BE49-F238E27FC236}">
                <a16:creationId xmlns:a16="http://schemas.microsoft.com/office/drawing/2014/main" id="{D560BDF8-6400-4AE1-89BD-52DCE3A84FBF}"/>
              </a:ext>
            </a:extLst>
          </p:cNvPr>
          <p:cNvGraphicFramePr>
            <a:graphicFrameLocks noGrp="1"/>
          </p:cNvGraphicFramePr>
          <p:nvPr/>
        </p:nvGraphicFramePr>
        <p:xfrm>
          <a:off x="238125" y="2246313"/>
          <a:ext cx="8661400" cy="342903"/>
        </p:xfrm>
        <a:graphic>
          <a:graphicData uri="http://schemas.openxmlformats.org/drawingml/2006/table">
            <a:tbl>
              <a:tblPr/>
              <a:tblGrid>
                <a:gridCol w="8661400">
                  <a:extLst>
                    <a:ext uri="{9D8B030D-6E8A-4147-A177-3AD203B41FA5}">
                      <a16:colId xmlns:a16="http://schemas.microsoft.com/office/drawing/2014/main" val="20000"/>
                    </a:ext>
                  </a:extLst>
                </a:gridCol>
              </a:tblGrid>
              <a:tr h="31750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Agenda item 17A.7:</a:t>
                      </a:r>
                    </a:p>
                  </a:txBody>
                  <a:tcPr marL="45732" marR="45732" marT="45372" marB="45372"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0">
                <a:tc>
                  <a:txBody>
                    <a:bodyPr/>
                    <a:lstStyle/>
                    <a:p>
                      <a:pPr marL="0" marR="0" lvl="0" indent="0" algn="l" defTabSz="914400" rtl="0" eaLnBrk="1" fontAlgn="base" latinLnBrk="0" hangingPunct="1">
                        <a:lnSpc>
                          <a:spcPct val="0"/>
                        </a:lnSpc>
                        <a:spcBef>
                          <a:spcPct val="0"/>
                        </a:spcBef>
                        <a:spcAft>
                          <a:spcPct val="0"/>
                        </a:spcAft>
                        <a:buClrTx/>
                        <a:buSzTx/>
                        <a:buFontTx/>
                        <a:buNone/>
                        <a:tabLst/>
                      </a:pPr>
                      <a:endParaRPr kumimoji="0" lang="nl-NL" altLang="nl-NL" sz="100" b="0" i="0" u="none" strike="noStrike" cap="none" normalizeH="0" baseline="0">
                        <a:ln>
                          <a:noFill/>
                        </a:ln>
                        <a:solidFill>
                          <a:srgbClr val="4F6228"/>
                        </a:solidFill>
                        <a:effectLst/>
                        <a:latin typeface="Calibri" pitchFamily="34" charset="0"/>
                        <a:ea typeface="ＭＳ Ｐゴシック" pitchFamily="34" charset="-128"/>
                      </a:endParaRPr>
                    </a:p>
                  </a:txBody>
                  <a:tcPr marL="45728" marR="45728" marT="0"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7" name="Content Placeholder 2">
            <a:extLst>
              <a:ext uri="{FF2B5EF4-FFF2-40B4-BE49-F238E27FC236}">
                <a16:creationId xmlns:a16="http://schemas.microsoft.com/office/drawing/2014/main" id="{1C0D3522-F711-48A8-966F-516FA4E6CA8A}"/>
              </a:ext>
            </a:extLst>
          </p:cNvPr>
          <p:cNvGraphicFramePr>
            <a:graphicFrameLocks noGrp="1"/>
          </p:cNvGraphicFramePr>
          <p:nvPr>
            <p:extLst>
              <p:ext uri="{D42A27DB-BD31-4B8C-83A1-F6EECF244321}">
                <p14:modId xmlns:p14="http://schemas.microsoft.com/office/powerpoint/2010/main" val="3403456567"/>
              </p:ext>
            </p:extLst>
          </p:nvPr>
        </p:nvGraphicFramePr>
        <p:xfrm>
          <a:off x="238125" y="2590800"/>
          <a:ext cx="8661400" cy="1864183"/>
        </p:xfrm>
        <a:graphic>
          <a:graphicData uri="http://schemas.openxmlformats.org/drawingml/2006/table">
            <a:tbl>
              <a:tblPr/>
              <a:tblGrid>
                <a:gridCol w="8661400">
                  <a:extLst>
                    <a:ext uri="{9D8B030D-6E8A-4147-A177-3AD203B41FA5}">
                      <a16:colId xmlns:a16="http://schemas.microsoft.com/office/drawing/2014/main" val="20000"/>
                    </a:ext>
                  </a:extLst>
                </a:gridCol>
              </a:tblGrid>
              <a:tr h="1601788">
                <a:tc>
                  <a:txBody>
                    <a:bodyPr/>
                    <a:lstStyle/>
                    <a:p>
                      <a:pPr marL="93663" marR="0" lvl="0" indent="-93663" algn="l" defTabSz="914400" rtl="0" eaLnBrk="1" fontAlgn="base" latinLnBrk="0" hangingPunct="1">
                        <a:lnSpc>
                          <a:spcPct val="93000"/>
                        </a:lnSpc>
                        <a:spcBef>
                          <a:spcPct val="15000"/>
                        </a:spcBef>
                        <a:spcAft>
                          <a:spcPct val="15000"/>
                        </a:spcAft>
                        <a:buClrTx/>
                        <a:buSzPct val="100000"/>
                        <a:buFont typeface="Arial" pitchFamily="34" charset="0"/>
                        <a:buNone/>
                        <a:tabLst/>
                      </a:pPr>
                      <a:r>
                        <a:rPr kumimoji="0" lang="en-GB" altLang="en-US" sz="1400" b="1" i="0" u="sng" strike="noStrike" cap="none" normalizeH="0" baseline="0" dirty="0">
                          <a:ln>
                            <a:noFill/>
                          </a:ln>
                          <a:solidFill>
                            <a:srgbClr val="4F6228"/>
                          </a:solidFill>
                          <a:effectLst/>
                          <a:latin typeface="Calibri" pitchFamily="34" charset="0"/>
                          <a:ea typeface="ＭＳ Ｐゴシック" pitchFamily="34" charset="-128"/>
                        </a:rPr>
                        <a:t>Progress:</a:t>
                      </a:r>
                      <a:endPar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endParaRPr>
                    </a:p>
                    <a:p>
                      <a:pPr marL="93663" marR="0" lvl="0" indent="-9366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Thirteen use cases agreed:</a:t>
                      </a:r>
                    </a:p>
                    <a:p>
                      <a:pPr marL="176213" marR="0" lvl="0" indent="-9366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4 Location Based Services use cases: advertising push, power saving for wearables, AR &amp; flow management in hubs</a:t>
                      </a:r>
                    </a:p>
                    <a:p>
                      <a:pPr marL="176213" marR="0" lvl="0" indent="-9366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1 Emergency and LI use case: Accurate positioning for emergency services</a:t>
                      </a:r>
                    </a:p>
                    <a:p>
                      <a:pPr marL="176213" marR="0" lvl="0" indent="-9366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5 Industry &amp; eHealth use cases: drugs via drones, patient, trolleys, UAV &amp; waste management</a:t>
                      </a:r>
                    </a:p>
                    <a:p>
                      <a:pPr marL="176213" marR="0" lvl="0" indent="-9366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2 Road use cases: RUC, traffic monitoring, management and control</a:t>
                      </a:r>
                    </a:p>
                    <a:p>
                      <a:pPr marL="176213" marR="0" lvl="0" indent="-9366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1 Rail use case: asset management</a:t>
                      </a:r>
                    </a:p>
                  </a:txBody>
                  <a:tcPr marL="45728" marR="45728" marT="45536" marB="45536"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
        <p:nvSpPr>
          <p:cNvPr id="8" name="Text Box 50">
            <a:extLst>
              <a:ext uri="{FF2B5EF4-FFF2-40B4-BE49-F238E27FC236}">
                <a16:creationId xmlns:a16="http://schemas.microsoft.com/office/drawing/2014/main" id="{15905390-51F4-4281-930B-2405532BFB3C}"/>
              </a:ext>
            </a:extLst>
          </p:cNvPr>
          <p:cNvSpPr txBox="1">
            <a:spLocks noChangeArrowheads="1"/>
          </p:cNvSpPr>
          <p:nvPr/>
        </p:nvSpPr>
        <p:spPr bwMode="auto">
          <a:xfrm>
            <a:off x="249238" y="6197600"/>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spcBef>
                <a:spcPct val="50000"/>
              </a:spcBef>
            </a:pPr>
            <a:r>
              <a:rPr lang="en-US" altLang="nl-NL" sz="1200" b="1" dirty="0">
                <a:solidFill>
                  <a:srgbClr val="FF0000"/>
                </a:solidFill>
              </a:rPr>
              <a:t>Updates in </a:t>
            </a:r>
            <a:r>
              <a:rPr lang="en-US" altLang="nl-NL" sz="1400" b="1" i="1" dirty="0">
                <a:solidFill>
                  <a:srgbClr val="FF0000"/>
                </a:solidFill>
                <a:latin typeface="Century Gothic" panose="020B0502020202020204" pitchFamily="34" charset="0"/>
              </a:rPr>
              <a:t>RED</a:t>
            </a:r>
            <a:endParaRPr lang="it-IT" altLang="nl-NL" sz="1400" b="1" i="1" dirty="0">
              <a:solidFill>
                <a:srgbClr val="FF0000"/>
              </a:solidFill>
              <a:latin typeface="Century Gothic" panose="020B0502020202020204" pitchFamily="34" charset="0"/>
            </a:endParaRP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CEF4C1EF-9FD3-4B76-88A7-CCC21DC75450}"/>
              </a:ext>
            </a:extLst>
          </p:cNvPr>
          <p:cNvSpPr>
            <a:spLocks noGrp="1"/>
          </p:cNvSpPr>
          <p:nvPr>
            <p:ph type="title"/>
          </p:nvPr>
        </p:nvSpPr>
        <p:spPr/>
        <p:txBody>
          <a:bodyPr/>
          <a:lstStyle/>
          <a:p>
            <a:r>
              <a:rPr lang="en-GB" altLang="nl-NL">
                <a:ea typeface="ＭＳ Ｐゴシック" panose="020B0600070205080204" pitchFamily="34" charset="-128"/>
              </a:rPr>
              <a:t>FS_5GSAT</a:t>
            </a:r>
          </a:p>
        </p:txBody>
      </p:sp>
      <p:graphicFrame>
        <p:nvGraphicFramePr>
          <p:cNvPr id="5" name="Content Placeholder 2">
            <a:extLst>
              <a:ext uri="{FF2B5EF4-FFF2-40B4-BE49-F238E27FC236}">
                <a16:creationId xmlns:a16="http://schemas.microsoft.com/office/drawing/2014/main" id="{660BE51D-0BF7-46BE-8BB4-6BE12A5A0432}"/>
              </a:ext>
            </a:extLst>
          </p:cNvPr>
          <p:cNvGraphicFramePr>
            <a:graphicFrameLocks noGrp="1"/>
          </p:cNvGraphicFramePr>
          <p:nvPr>
            <p:extLst>
              <p:ext uri="{D42A27DB-BD31-4B8C-83A1-F6EECF244321}">
                <p14:modId xmlns:p14="http://schemas.microsoft.com/office/powerpoint/2010/main" val="3388508179"/>
              </p:ext>
            </p:extLst>
          </p:nvPr>
        </p:nvGraphicFramePr>
        <p:xfrm>
          <a:off x="238125" y="1362075"/>
          <a:ext cx="8662988" cy="887413"/>
        </p:xfrm>
        <a:graphic>
          <a:graphicData uri="http://schemas.openxmlformats.org/drawingml/2006/table">
            <a:tbl>
              <a:tblPr/>
              <a:tblGrid>
                <a:gridCol w="3138488">
                  <a:extLst>
                    <a:ext uri="{9D8B030D-6E8A-4147-A177-3AD203B41FA5}">
                      <a16:colId xmlns:a16="http://schemas.microsoft.com/office/drawing/2014/main" val="20000"/>
                    </a:ext>
                  </a:extLst>
                </a:gridCol>
                <a:gridCol w="1700212">
                  <a:extLst>
                    <a:ext uri="{9D8B030D-6E8A-4147-A177-3AD203B41FA5}">
                      <a16:colId xmlns:a16="http://schemas.microsoft.com/office/drawing/2014/main" val="20001"/>
                    </a:ext>
                  </a:extLst>
                </a:gridCol>
                <a:gridCol w="827088">
                  <a:extLst>
                    <a:ext uri="{9D8B030D-6E8A-4147-A177-3AD203B41FA5}">
                      <a16:colId xmlns:a16="http://schemas.microsoft.com/office/drawing/2014/main" val="20002"/>
                    </a:ext>
                  </a:extLst>
                </a:gridCol>
                <a:gridCol w="828675">
                  <a:extLst>
                    <a:ext uri="{9D8B030D-6E8A-4147-A177-3AD203B41FA5}">
                      <a16:colId xmlns:a16="http://schemas.microsoft.com/office/drawing/2014/main" val="20003"/>
                    </a:ext>
                  </a:extLst>
                </a:gridCol>
                <a:gridCol w="2168525">
                  <a:extLst>
                    <a:ext uri="{9D8B030D-6E8A-4147-A177-3AD203B41FA5}">
                      <a16:colId xmlns:a16="http://schemas.microsoft.com/office/drawing/2014/main" val="20004"/>
                    </a:ext>
                  </a:extLst>
                </a:gridCol>
              </a:tblGrid>
              <a:tr h="3349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rPr>
                        <a:t>Study Item</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Target Completion</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dirty="0">
                          <a:ln>
                            <a:noFill/>
                          </a:ln>
                          <a:solidFill>
                            <a:srgbClr val="FF0000"/>
                          </a:solidFill>
                          <a:effectLst/>
                          <a:latin typeface="Calibri" pitchFamily="34" charset="0"/>
                          <a:ea typeface="ＭＳ Ｐゴシック" pitchFamily="34" charset="-128"/>
                        </a:rPr>
                        <a:t>12/2017</a:t>
                      </a:r>
                      <a:endParaRPr kumimoji="0" lang="en-GB" altLang="nl-NL" sz="1600" b="1" i="0" u="none" strike="noStrike" cap="none" normalizeH="0" baseline="0" dirty="0">
                        <a:ln>
                          <a:noFill/>
                        </a:ln>
                        <a:solidFill>
                          <a:srgbClr val="FF0000"/>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dirty="0">
                          <a:ln>
                            <a:noFill/>
                          </a:ln>
                          <a:solidFill>
                            <a:srgbClr val="4F6228"/>
                          </a:solidFill>
                          <a:effectLst/>
                          <a:latin typeface="Calibri" pitchFamily="34" charset="0"/>
                          <a:ea typeface="ＭＳ Ｐゴシック" pitchFamily="34" charset="-128"/>
                        </a:rPr>
                        <a:t>09/2017</a:t>
                      </a:r>
                      <a:endPar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SA1 Status</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Study on using Satellite Access in 5G</a:t>
                      </a:r>
                      <a:endPar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34" marR="45734" marT="45551" marB="45551"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kern="1200" cap="none" normalizeH="0" baseline="0" dirty="0">
                          <a:ln>
                            <a:noFill/>
                          </a:ln>
                          <a:solidFill>
                            <a:srgbClr val="FF0000"/>
                          </a:solidFill>
                          <a:effectLst/>
                          <a:latin typeface="Calibri" pitchFamily="34" charset="0"/>
                          <a:ea typeface="ＭＳ Ｐゴシック" pitchFamily="34" charset="-128"/>
                          <a:cs typeface="+mn-cs"/>
                          <a:sym typeface="Wingdings" pitchFamily="2" charset="2"/>
                        </a:rPr>
                        <a:t>SA#80 (06/2018)</a:t>
                      </a:r>
                      <a:endParaRPr kumimoji="0" lang="en-GB" altLang="nl-NL" sz="1400" b="1" i="1" u="none" strike="noStrike" kern="1200" cap="none" normalizeH="0" baseline="0" dirty="0">
                        <a:ln>
                          <a:noFill/>
                        </a:ln>
                        <a:solidFill>
                          <a:srgbClr val="FF0000"/>
                        </a:solidFill>
                        <a:effectLst/>
                        <a:latin typeface="Calibri" pitchFamily="34" charset="0"/>
                        <a:ea typeface="ＭＳ Ｐゴシック" pitchFamily="34" charset="-128"/>
                        <a:cs typeface="+mn-cs"/>
                      </a:endParaRP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30%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WID approved 09/2017 </a:t>
                      </a:r>
                    </a:p>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Work in progress</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2" name="Table 1">
            <a:extLst>
              <a:ext uri="{FF2B5EF4-FFF2-40B4-BE49-F238E27FC236}">
                <a16:creationId xmlns:a16="http://schemas.microsoft.com/office/drawing/2014/main" id="{81C7C90E-D197-4E79-8D85-B1B0C9AE98E6}"/>
              </a:ext>
            </a:extLst>
          </p:cNvPr>
          <p:cNvGraphicFramePr>
            <a:graphicFrameLocks noGrp="1"/>
          </p:cNvGraphicFramePr>
          <p:nvPr>
            <p:extLst>
              <p:ext uri="{D42A27DB-BD31-4B8C-83A1-F6EECF244321}">
                <p14:modId xmlns:p14="http://schemas.microsoft.com/office/powerpoint/2010/main" val="3952934356"/>
              </p:ext>
            </p:extLst>
          </p:nvPr>
        </p:nvGraphicFramePr>
        <p:xfrm>
          <a:off x="238125" y="2246313"/>
          <a:ext cx="8661400" cy="342903"/>
        </p:xfrm>
        <a:graphic>
          <a:graphicData uri="http://schemas.openxmlformats.org/drawingml/2006/table">
            <a:tbl>
              <a:tblPr/>
              <a:tblGrid>
                <a:gridCol w="8661400">
                  <a:extLst>
                    <a:ext uri="{9D8B030D-6E8A-4147-A177-3AD203B41FA5}">
                      <a16:colId xmlns:a16="http://schemas.microsoft.com/office/drawing/2014/main" val="20000"/>
                    </a:ext>
                  </a:extLst>
                </a:gridCol>
              </a:tblGrid>
              <a:tr h="31750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rPr>
                        <a:t>Agenda item 17A.8:</a:t>
                      </a:r>
                    </a:p>
                  </a:txBody>
                  <a:tcPr marL="45732" marR="45732" marT="45372" marB="45372"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0">
                <a:tc>
                  <a:txBody>
                    <a:bodyPr/>
                    <a:lstStyle/>
                    <a:p>
                      <a:pPr marL="0" marR="0" lvl="0" indent="0" algn="l" defTabSz="914400" rtl="0" eaLnBrk="1" fontAlgn="base" latinLnBrk="0" hangingPunct="1">
                        <a:lnSpc>
                          <a:spcPct val="0"/>
                        </a:lnSpc>
                        <a:spcBef>
                          <a:spcPct val="0"/>
                        </a:spcBef>
                        <a:spcAft>
                          <a:spcPct val="0"/>
                        </a:spcAft>
                        <a:buClrTx/>
                        <a:buSzTx/>
                        <a:buFontTx/>
                        <a:buNone/>
                        <a:tabLst/>
                      </a:pPr>
                      <a:endParaRPr kumimoji="0" lang="nl-NL" altLang="nl-NL" sz="100" b="0" i="0" u="none" strike="noStrike" cap="none" normalizeH="0" baseline="0" dirty="0">
                        <a:ln>
                          <a:noFill/>
                        </a:ln>
                        <a:solidFill>
                          <a:srgbClr val="4F6228"/>
                        </a:solidFill>
                        <a:effectLst/>
                        <a:latin typeface="Calibri" pitchFamily="34" charset="0"/>
                        <a:ea typeface="ＭＳ Ｐゴシック" pitchFamily="34" charset="-128"/>
                      </a:endParaRPr>
                    </a:p>
                  </a:txBody>
                  <a:tcPr marL="45728" marR="45728" marT="0"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7" name="Content Placeholder 2">
            <a:extLst>
              <a:ext uri="{FF2B5EF4-FFF2-40B4-BE49-F238E27FC236}">
                <a16:creationId xmlns:a16="http://schemas.microsoft.com/office/drawing/2014/main" id="{DA238441-31DD-4D09-B33E-4C8840C680F5}"/>
              </a:ext>
            </a:extLst>
          </p:cNvPr>
          <p:cNvGraphicFramePr>
            <a:graphicFrameLocks noGrp="1"/>
          </p:cNvGraphicFramePr>
          <p:nvPr>
            <p:extLst>
              <p:ext uri="{D42A27DB-BD31-4B8C-83A1-F6EECF244321}">
                <p14:modId xmlns:p14="http://schemas.microsoft.com/office/powerpoint/2010/main" val="3929812741"/>
              </p:ext>
            </p:extLst>
          </p:nvPr>
        </p:nvGraphicFramePr>
        <p:xfrm>
          <a:off x="238125" y="2590801"/>
          <a:ext cx="8661400" cy="1473783"/>
        </p:xfrm>
        <a:graphic>
          <a:graphicData uri="http://schemas.openxmlformats.org/drawingml/2006/table">
            <a:tbl>
              <a:tblPr/>
              <a:tblGrid>
                <a:gridCol w="8661400">
                  <a:extLst>
                    <a:ext uri="{9D8B030D-6E8A-4147-A177-3AD203B41FA5}">
                      <a16:colId xmlns:a16="http://schemas.microsoft.com/office/drawing/2014/main" val="20000"/>
                    </a:ext>
                  </a:extLst>
                </a:gridCol>
              </a:tblGrid>
              <a:tr h="1302774">
                <a:tc>
                  <a:txBody>
                    <a:bodyPr/>
                    <a:lstStyle/>
                    <a:p>
                      <a:pPr marL="0" marR="0" lvl="0" indent="0" algn="l" defTabSz="914400" rtl="0" eaLnBrk="1" fontAlgn="base" latinLnBrk="0" hangingPunct="1">
                        <a:lnSpc>
                          <a:spcPct val="93000"/>
                        </a:lnSpc>
                        <a:spcBef>
                          <a:spcPct val="15000"/>
                        </a:spcBef>
                        <a:spcAft>
                          <a:spcPct val="15000"/>
                        </a:spcAft>
                        <a:buClrTx/>
                        <a:buSzPct val="100000"/>
                        <a:buFont typeface="Arial" pitchFamily="34" charset="0"/>
                        <a:buNone/>
                        <a:tabLst/>
                      </a:pPr>
                      <a:r>
                        <a:rPr kumimoji="0" lang="en-GB" altLang="en-US" sz="1400" b="1" i="0" u="sng" strike="noStrike" cap="none" normalizeH="0" baseline="0" dirty="0">
                          <a:ln>
                            <a:noFill/>
                          </a:ln>
                          <a:solidFill>
                            <a:srgbClr val="4F6228"/>
                          </a:solidFill>
                          <a:effectLst/>
                          <a:latin typeface="Calibri" pitchFamily="34" charset="0"/>
                          <a:ea typeface="ＭＳ Ｐゴシック" pitchFamily="34" charset="-128"/>
                        </a:rPr>
                        <a:t>Progress:</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Approval of skeleton and scope</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Addition of an Annex on characteristics of satellite networks</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Use cases added on Broadcast and Multicast with Satellite Overlay, Internet of Things with a Satellite Component, Temporary use of a satellite component, Optimal routing with a satellite component, Satellite trans-border service continuity, Satellite network roaming</a:t>
                      </a:r>
                    </a:p>
                  </a:txBody>
                  <a:tcPr marL="45728" marR="45728" marT="45567" marB="45567"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
        <p:nvSpPr>
          <p:cNvPr id="8" name="Text Box 50">
            <a:extLst>
              <a:ext uri="{FF2B5EF4-FFF2-40B4-BE49-F238E27FC236}">
                <a16:creationId xmlns:a16="http://schemas.microsoft.com/office/drawing/2014/main" id="{DFF7151E-2245-41D1-A092-B9E2F6CDBCB4}"/>
              </a:ext>
            </a:extLst>
          </p:cNvPr>
          <p:cNvSpPr txBox="1">
            <a:spLocks noChangeArrowheads="1"/>
          </p:cNvSpPr>
          <p:nvPr/>
        </p:nvSpPr>
        <p:spPr bwMode="auto">
          <a:xfrm>
            <a:off x="249238" y="6197600"/>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spcBef>
                <a:spcPct val="50000"/>
              </a:spcBef>
            </a:pPr>
            <a:r>
              <a:rPr lang="en-US" altLang="nl-NL" sz="1200" b="1" dirty="0">
                <a:solidFill>
                  <a:srgbClr val="FF0000"/>
                </a:solidFill>
              </a:rPr>
              <a:t>Updates in </a:t>
            </a:r>
            <a:r>
              <a:rPr lang="en-US" altLang="nl-NL" sz="1400" b="1" i="1" dirty="0">
                <a:solidFill>
                  <a:srgbClr val="FF0000"/>
                </a:solidFill>
                <a:latin typeface="Century Gothic" panose="020B0502020202020204" pitchFamily="34" charset="0"/>
              </a:rPr>
              <a:t>RED</a:t>
            </a:r>
            <a:endParaRPr lang="it-IT" altLang="nl-NL" sz="1400" b="1" i="1" dirty="0">
              <a:solidFill>
                <a:srgbClr val="FF0000"/>
              </a:solidFill>
              <a:latin typeface="Century Gothic" panose="020B0502020202020204" pitchFamily="34" charset="0"/>
            </a:endParaRP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F90AB290-2F14-4603-9420-6F6B150575E1}"/>
              </a:ext>
            </a:extLst>
          </p:cNvPr>
          <p:cNvSpPr>
            <a:spLocks noGrp="1"/>
          </p:cNvSpPr>
          <p:nvPr>
            <p:ph type="title"/>
          </p:nvPr>
        </p:nvSpPr>
        <p:spPr/>
        <p:txBody>
          <a:bodyPr/>
          <a:lstStyle/>
          <a:p>
            <a:r>
              <a:rPr lang="en-GB" altLang="nl-NL">
                <a:ea typeface="ＭＳ Ｐゴシック" panose="020B0600070205080204" pitchFamily="34" charset="-128"/>
              </a:rPr>
              <a:t>FS_enIMS</a:t>
            </a:r>
          </a:p>
        </p:txBody>
      </p:sp>
      <p:graphicFrame>
        <p:nvGraphicFramePr>
          <p:cNvPr id="5" name="Content Placeholder 2">
            <a:extLst>
              <a:ext uri="{FF2B5EF4-FFF2-40B4-BE49-F238E27FC236}">
                <a16:creationId xmlns:a16="http://schemas.microsoft.com/office/drawing/2014/main" id="{6BC6AFB9-95F8-4B13-843F-3A3799D0D1BB}"/>
              </a:ext>
            </a:extLst>
          </p:cNvPr>
          <p:cNvGraphicFramePr>
            <a:graphicFrameLocks noGrp="1"/>
          </p:cNvGraphicFramePr>
          <p:nvPr>
            <p:extLst>
              <p:ext uri="{D42A27DB-BD31-4B8C-83A1-F6EECF244321}">
                <p14:modId xmlns:p14="http://schemas.microsoft.com/office/powerpoint/2010/main" val="2069560649"/>
              </p:ext>
            </p:extLst>
          </p:nvPr>
        </p:nvGraphicFramePr>
        <p:xfrm>
          <a:off x="238125" y="1362075"/>
          <a:ext cx="8662988" cy="887413"/>
        </p:xfrm>
        <a:graphic>
          <a:graphicData uri="http://schemas.openxmlformats.org/drawingml/2006/table">
            <a:tbl>
              <a:tblPr/>
              <a:tblGrid>
                <a:gridCol w="3138488">
                  <a:extLst>
                    <a:ext uri="{9D8B030D-6E8A-4147-A177-3AD203B41FA5}">
                      <a16:colId xmlns:a16="http://schemas.microsoft.com/office/drawing/2014/main" val="20000"/>
                    </a:ext>
                  </a:extLst>
                </a:gridCol>
                <a:gridCol w="1700212">
                  <a:extLst>
                    <a:ext uri="{9D8B030D-6E8A-4147-A177-3AD203B41FA5}">
                      <a16:colId xmlns:a16="http://schemas.microsoft.com/office/drawing/2014/main" val="20001"/>
                    </a:ext>
                  </a:extLst>
                </a:gridCol>
                <a:gridCol w="827088">
                  <a:extLst>
                    <a:ext uri="{9D8B030D-6E8A-4147-A177-3AD203B41FA5}">
                      <a16:colId xmlns:a16="http://schemas.microsoft.com/office/drawing/2014/main" val="20002"/>
                    </a:ext>
                  </a:extLst>
                </a:gridCol>
                <a:gridCol w="828675">
                  <a:extLst>
                    <a:ext uri="{9D8B030D-6E8A-4147-A177-3AD203B41FA5}">
                      <a16:colId xmlns:a16="http://schemas.microsoft.com/office/drawing/2014/main" val="20003"/>
                    </a:ext>
                  </a:extLst>
                </a:gridCol>
                <a:gridCol w="2168525">
                  <a:extLst>
                    <a:ext uri="{9D8B030D-6E8A-4147-A177-3AD203B41FA5}">
                      <a16:colId xmlns:a16="http://schemas.microsoft.com/office/drawing/2014/main" val="20004"/>
                    </a:ext>
                  </a:extLst>
                </a:gridCol>
              </a:tblGrid>
              <a:tr h="3349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rPr>
                        <a:t>Study Item</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Target Completion</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dirty="0">
                          <a:ln>
                            <a:noFill/>
                          </a:ln>
                          <a:solidFill>
                            <a:srgbClr val="FF0000"/>
                          </a:solidFill>
                          <a:effectLst/>
                          <a:latin typeface="Calibri" pitchFamily="34" charset="0"/>
                          <a:ea typeface="ＭＳ Ｐゴシック" pitchFamily="34" charset="-128"/>
                        </a:rPr>
                        <a:t>12/2017</a:t>
                      </a:r>
                      <a:endParaRPr kumimoji="0" lang="en-GB" altLang="nl-NL" sz="1600" b="1" i="0" u="none" strike="noStrike" cap="none" normalizeH="0" baseline="0" dirty="0">
                        <a:ln>
                          <a:noFill/>
                        </a:ln>
                        <a:solidFill>
                          <a:srgbClr val="FF0000"/>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dirty="0">
                          <a:ln>
                            <a:noFill/>
                          </a:ln>
                          <a:solidFill>
                            <a:srgbClr val="4F6228"/>
                          </a:solidFill>
                          <a:effectLst/>
                          <a:latin typeface="Calibri" pitchFamily="34" charset="0"/>
                          <a:ea typeface="ＭＳ Ｐゴシック" pitchFamily="34" charset="-128"/>
                        </a:rPr>
                        <a:t>09/2017</a:t>
                      </a:r>
                      <a:endPar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SA1 Status</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Study on enhancements to IMS for new real time communication services</a:t>
                      </a:r>
                    </a:p>
                  </a:txBody>
                  <a:tcPr marL="45734" marR="45734" marT="45551" marB="45551"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sym typeface="Wingdings" pitchFamily="2" charset="2"/>
                        </a:rPr>
                        <a:t>SA#79 (03/2018)</a:t>
                      </a:r>
                      <a:endParaRPr kumimoji="0" lang="en-GB" altLang="nl-NL" sz="1400" b="0" i="0" u="none" strike="noStrike" cap="none" normalizeH="0" baseline="0">
                        <a:ln>
                          <a:noFill/>
                        </a:ln>
                        <a:solidFill>
                          <a:srgbClr val="4F6228"/>
                        </a:solidFill>
                        <a:effectLst/>
                        <a:latin typeface="Calibri" pitchFamily="34" charset="0"/>
                        <a:ea typeface="ＭＳ Ｐゴシック" pitchFamily="34" charset="-128"/>
                      </a:endParaRP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75%</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20%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WID approved 09/2017 </a:t>
                      </a:r>
                    </a:p>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Work in progress</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2" name="Table 1">
            <a:extLst>
              <a:ext uri="{FF2B5EF4-FFF2-40B4-BE49-F238E27FC236}">
                <a16:creationId xmlns:a16="http://schemas.microsoft.com/office/drawing/2014/main" id="{DBD0BC1D-6701-43EF-89F5-C04A88378E70}"/>
              </a:ext>
            </a:extLst>
          </p:cNvPr>
          <p:cNvGraphicFramePr>
            <a:graphicFrameLocks noGrp="1"/>
          </p:cNvGraphicFramePr>
          <p:nvPr>
            <p:extLst>
              <p:ext uri="{D42A27DB-BD31-4B8C-83A1-F6EECF244321}">
                <p14:modId xmlns:p14="http://schemas.microsoft.com/office/powerpoint/2010/main" val="1889134071"/>
              </p:ext>
            </p:extLst>
          </p:nvPr>
        </p:nvGraphicFramePr>
        <p:xfrm>
          <a:off x="238125" y="2246313"/>
          <a:ext cx="8661400" cy="342903"/>
        </p:xfrm>
        <a:graphic>
          <a:graphicData uri="http://schemas.openxmlformats.org/drawingml/2006/table">
            <a:tbl>
              <a:tblPr/>
              <a:tblGrid>
                <a:gridCol w="8661400">
                  <a:extLst>
                    <a:ext uri="{9D8B030D-6E8A-4147-A177-3AD203B41FA5}">
                      <a16:colId xmlns:a16="http://schemas.microsoft.com/office/drawing/2014/main" val="20000"/>
                    </a:ext>
                  </a:extLst>
                </a:gridCol>
              </a:tblGrid>
              <a:tr h="31750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rPr>
                        <a:t>Agenda item 17A.9:</a:t>
                      </a:r>
                    </a:p>
                  </a:txBody>
                  <a:tcPr marL="45732" marR="45732" marT="45372" marB="45372"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0">
                <a:tc>
                  <a:txBody>
                    <a:bodyPr/>
                    <a:lstStyle/>
                    <a:p>
                      <a:pPr marL="0" marR="0" lvl="0" indent="0" algn="l" defTabSz="914400" rtl="0" eaLnBrk="1" fontAlgn="base" latinLnBrk="0" hangingPunct="1">
                        <a:lnSpc>
                          <a:spcPct val="0"/>
                        </a:lnSpc>
                        <a:spcBef>
                          <a:spcPct val="0"/>
                        </a:spcBef>
                        <a:spcAft>
                          <a:spcPct val="0"/>
                        </a:spcAft>
                        <a:buClrTx/>
                        <a:buSzTx/>
                        <a:buFontTx/>
                        <a:buNone/>
                        <a:tabLst/>
                      </a:pPr>
                      <a:endParaRPr kumimoji="0" lang="nl-NL" altLang="nl-NL" sz="100" b="0" i="0" u="none" strike="noStrike" cap="none" normalizeH="0" baseline="0" dirty="0">
                        <a:ln>
                          <a:noFill/>
                        </a:ln>
                        <a:solidFill>
                          <a:srgbClr val="4F6228"/>
                        </a:solidFill>
                        <a:effectLst/>
                        <a:latin typeface="Calibri" pitchFamily="34" charset="0"/>
                        <a:ea typeface="ＭＳ Ｐゴシック" pitchFamily="34" charset="-128"/>
                      </a:endParaRPr>
                    </a:p>
                  </a:txBody>
                  <a:tcPr marL="45728" marR="45728" marT="0"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7" name="Content Placeholder 2">
            <a:extLst>
              <a:ext uri="{FF2B5EF4-FFF2-40B4-BE49-F238E27FC236}">
                <a16:creationId xmlns:a16="http://schemas.microsoft.com/office/drawing/2014/main" id="{A1C73987-98BD-4EF4-8443-6D6C06D39240}"/>
              </a:ext>
            </a:extLst>
          </p:cNvPr>
          <p:cNvGraphicFramePr>
            <a:graphicFrameLocks noGrp="1"/>
          </p:cNvGraphicFramePr>
          <p:nvPr>
            <p:extLst>
              <p:ext uri="{D42A27DB-BD31-4B8C-83A1-F6EECF244321}">
                <p14:modId xmlns:p14="http://schemas.microsoft.com/office/powerpoint/2010/main" val="584513931"/>
              </p:ext>
            </p:extLst>
          </p:nvPr>
        </p:nvGraphicFramePr>
        <p:xfrm>
          <a:off x="238125" y="2590800"/>
          <a:ext cx="8661400" cy="1076868"/>
        </p:xfrm>
        <a:graphic>
          <a:graphicData uri="http://schemas.openxmlformats.org/drawingml/2006/table">
            <a:tbl>
              <a:tblPr/>
              <a:tblGrid>
                <a:gridCol w="8661400">
                  <a:extLst>
                    <a:ext uri="{9D8B030D-6E8A-4147-A177-3AD203B41FA5}">
                      <a16:colId xmlns:a16="http://schemas.microsoft.com/office/drawing/2014/main" val="20000"/>
                    </a:ext>
                  </a:extLst>
                </a:gridCol>
              </a:tblGrid>
              <a:tr h="882654">
                <a:tc>
                  <a:txBody>
                    <a:bodyPr/>
                    <a:lstStyle/>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None/>
                        <a:tabLst/>
                      </a:pPr>
                      <a:r>
                        <a:rPr kumimoji="0" lang="en-GB" altLang="en-US" sz="1400" b="1" i="0" u="sng" strike="noStrike" cap="none" normalizeH="0" baseline="0" dirty="0">
                          <a:ln>
                            <a:noFill/>
                          </a:ln>
                          <a:solidFill>
                            <a:srgbClr val="4F6228"/>
                          </a:solidFill>
                          <a:effectLst/>
                          <a:latin typeface="Calibri" pitchFamily="34" charset="0"/>
                          <a:ea typeface="ＭＳ Ｐゴシック" pitchFamily="34" charset="-128"/>
                        </a:rPr>
                        <a:t>Progress of TR22.823:</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5 use cases with service requirements are agreed</a:t>
                      </a:r>
                    </a:p>
                    <a:p>
                      <a:pPr marL="0" marR="0" lvl="0" indent="0" algn="l" defTabSz="914400" rtl="0" eaLnBrk="1" fontAlgn="base" latinLnBrk="0" hangingPunct="1">
                        <a:lnSpc>
                          <a:spcPct val="93000"/>
                        </a:lnSpc>
                        <a:spcBef>
                          <a:spcPct val="15000"/>
                        </a:spcBef>
                        <a:spcAft>
                          <a:spcPct val="15000"/>
                        </a:spcAft>
                        <a:buClrTx/>
                        <a:buSzPct val="100000"/>
                        <a:buFont typeface="Arial" pitchFamily="34" charset="0"/>
                        <a:buNone/>
                        <a:tabLst/>
                      </a:pPr>
                      <a:r>
                        <a:rPr kumimoji="0" lang="en-GB" altLang="en-US" sz="1400" b="1" i="0" u="sng" strike="noStrike" cap="none" normalizeH="0" baseline="0" dirty="0">
                          <a:ln>
                            <a:noFill/>
                          </a:ln>
                          <a:solidFill>
                            <a:srgbClr val="4F6228"/>
                          </a:solidFill>
                          <a:effectLst/>
                          <a:latin typeface="Calibri" pitchFamily="34" charset="0"/>
                          <a:ea typeface="ＭＳ Ｐゴシック" pitchFamily="34" charset="-128"/>
                        </a:rPr>
                        <a:t>Remarks:</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TR22.823 is sent for information SP-170994 == S1-174609 (Cover Page) + S1-174280 (TR)</a:t>
                      </a:r>
                      <a:endPar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28" marR="45728" marT="45547" marB="45547"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
        <p:nvSpPr>
          <p:cNvPr id="8" name="Text Box 50">
            <a:extLst>
              <a:ext uri="{FF2B5EF4-FFF2-40B4-BE49-F238E27FC236}">
                <a16:creationId xmlns:a16="http://schemas.microsoft.com/office/drawing/2014/main" id="{844CF6C6-4904-49D3-B476-446F1CB26D85}"/>
              </a:ext>
            </a:extLst>
          </p:cNvPr>
          <p:cNvSpPr txBox="1">
            <a:spLocks noChangeArrowheads="1"/>
          </p:cNvSpPr>
          <p:nvPr/>
        </p:nvSpPr>
        <p:spPr bwMode="auto">
          <a:xfrm>
            <a:off x="249238" y="6197600"/>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spcBef>
                <a:spcPct val="50000"/>
              </a:spcBef>
            </a:pPr>
            <a:r>
              <a:rPr lang="en-US" altLang="nl-NL" sz="1200" b="1" dirty="0">
                <a:solidFill>
                  <a:srgbClr val="FF0000"/>
                </a:solidFill>
              </a:rPr>
              <a:t>Updates in </a:t>
            </a:r>
            <a:r>
              <a:rPr lang="en-US" altLang="nl-NL" sz="1400" b="1" i="1" dirty="0">
                <a:solidFill>
                  <a:srgbClr val="FF0000"/>
                </a:solidFill>
                <a:latin typeface="Century Gothic" panose="020B0502020202020204" pitchFamily="34" charset="0"/>
              </a:rPr>
              <a:t>RED</a:t>
            </a:r>
            <a:endParaRPr lang="it-IT" altLang="nl-NL" sz="1400" b="1" i="1" dirty="0">
              <a:solidFill>
                <a:srgbClr val="FF0000"/>
              </a:solidFill>
              <a:latin typeface="Century Gothic" panose="020B0502020202020204" pitchFamily="34" charset="0"/>
            </a:endParaRP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0962" name="Rectangle 2">
            <a:extLst>
              <a:ext uri="{FF2B5EF4-FFF2-40B4-BE49-F238E27FC236}">
                <a16:creationId xmlns:a16="http://schemas.microsoft.com/office/drawing/2014/main" id="{F843A7B7-E552-46BA-877C-EA82F9BB3911}"/>
              </a:ext>
            </a:extLst>
          </p:cNvPr>
          <p:cNvSpPr>
            <a:spLocks noGrp="1"/>
          </p:cNvSpPr>
          <p:nvPr>
            <p:ph type="title"/>
          </p:nvPr>
        </p:nvSpPr>
        <p:spPr/>
        <p:txBody>
          <a:bodyPr/>
          <a:lstStyle/>
          <a:p>
            <a:r>
              <a:rPr lang="en-GB" altLang="nl-NL">
                <a:ea typeface="ＭＳ Ｐゴシック" panose="020B0600070205080204" pitchFamily="34" charset="-128"/>
              </a:rPr>
              <a:t>FS_5GMSG</a:t>
            </a:r>
          </a:p>
        </p:txBody>
      </p:sp>
      <p:graphicFrame>
        <p:nvGraphicFramePr>
          <p:cNvPr id="5" name="Content Placeholder 2">
            <a:extLst>
              <a:ext uri="{FF2B5EF4-FFF2-40B4-BE49-F238E27FC236}">
                <a16:creationId xmlns:a16="http://schemas.microsoft.com/office/drawing/2014/main" id="{8B180FAA-CC5E-48DE-AA75-538768A2A467}"/>
              </a:ext>
            </a:extLst>
          </p:cNvPr>
          <p:cNvGraphicFramePr>
            <a:graphicFrameLocks noGrp="1"/>
          </p:cNvGraphicFramePr>
          <p:nvPr>
            <p:extLst>
              <p:ext uri="{D42A27DB-BD31-4B8C-83A1-F6EECF244321}">
                <p14:modId xmlns:p14="http://schemas.microsoft.com/office/powerpoint/2010/main" val="1024430585"/>
              </p:ext>
            </p:extLst>
          </p:nvPr>
        </p:nvGraphicFramePr>
        <p:xfrm>
          <a:off x="238125" y="1362075"/>
          <a:ext cx="8662988" cy="887413"/>
        </p:xfrm>
        <a:graphic>
          <a:graphicData uri="http://schemas.openxmlformats.org/drawingml/2006/table">
            <a:tbl>
              <a:tblPr/>
              <a:tblGrid>
                <a:gridCol w="3138488">
                  <a:extLst>
                    <a:ext uri="{9D8B030D-6E8A-4147-A177-3AD203B41FA5}">
                      <a16:colId xmlns:a16="http://schemas.microsoft.com/office/drawing/2014/main" val="20000"/>
                    </a:ext>
                  </a:extLst>
                </a:gridCol>
                <a:gridCol w="1700212">
                  <a:extLst>
                    <a:ext uri="{9D8B030D-6E8A-4147-A177-3AD203B41FA5}">
                      <a16:colId xmlns:a16="http://schemas.microsoft.com/office/drawing/2014/main" val="20001"/>
                    </a:ext>
                  </a:extLst>
                </a:gridCol>
                <a:gridCol w="827088">
                  <a:extLst>
                    <a:ext uri="{9D8B030D-6E8A-4147-A177-3AD203B41FA5}">
                      <a16:colId xmlns:a16="http://schemas.microsoft.com/office/drawing/2014/main" val="20002"/>
                    </a:ext>
                  </a:extLst>
                </a:gridCol>
                <a:gridCol w="828675">
                  <a:extLst>
                    <a:ext uri="{9D8B030D-6E8A-4147-A177-3AD203B41FA5}">
                      <a16:colId xmlns:a16="http://schemas.microsoft.com/office/drawing/2014/main" val="20003"/>
                    </a:ext>
                  </a:extLst>
                </a:gridCol>
                <a:gridCol w="2168525">
                  <a:extLst>
                    <a:ext uri="{9D8B030D-6E8A-4147-A177-3AD203B41FA5}">
                      <a16:colId xmlns:a16="http://schemas.microsoft.com/office/drawing/2014/main" val="20004"/>
                    </a:ext>
                  </a:extLst>
                </a:gridCol>
              </a:tblGrid>
              <a:tr h="3349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rPr>
                        <a:t>Study Item</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Target Completion</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dirty="0">
                          <a:ln>
                            <a:noFill/>
                          </a:ln>
                          <a:solidFill>
                            <a:srgbClr val="FF0000"/>
                          </a:solidFill>
                          <a:effectLst/>
                          <a:latin typeface="Calibri" pitchFamily="34" charset="0"/>
                          <a:ea typeface="ＭＳ Ｐゴシック" pitchFamily="34" charset="-128"/>
                        </a:rPr>
                        <a:t>12/2017</a:t>
                      </a:r>
                      <a:endParaRPr kumimoji="0" lang="en-GB" altLang="nl-NL" sz="1600" b="1" i="0" u="none" strike="noStrike" cap="none" normalizeH="0" baseline="0" dirty="0">
                        <a:ln>
                          <a:noFill/>
                        </a:ln>
                        <a:solidFill>
                          <a:srgbClr val="FF0000"/>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dirty="0">
                          <a:ln>
                            <a:noFill/>
                          </a:ln>
                          <a:solidFill>
                            <a:srgbClr val="4F6228"/>
                          </a:solidFill>
                          <a:effectLst/>
                          <a:latin typeface="Calibri" pitchFamily="34" charset="0"/>
                          <a:ea typeface="ＭＳ Ｐゴシック" pitchFamily="34" charset="-128"/>
                        </a:rPr>
                        <a:t>09/2017</a:t>
                      </a:r>
                      <a:endPar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SA1 Status</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Study on 5G message service for </a:t>
                      </a:r>
                      <a:r>
                        <a:rPr kumimoji="0" lang="en-GB" altLang="nl-NL" sz="1400" b="0" i="0" u="none" strike="noStrike" cap="none" normalizeH="0" baseline="0" dirty="0" err="1">
                          <a:ln>
                            <a:noFill/>
                          </a:ln>
                          <a:solidFill>
                            <a:srgbClr val="4F6228"/>
                          </a:solidFill>
                          <a:effectLst/>
                          <a:latin typeface="Calibri" pitchFamily="34" charset="0"/>
                          <a:ea typeface="ＭＳ Ｐゴシック" pitchFamily="34" charset="-128"/>
                        </a:rPr>
                        <a:t>MIoT</a:t>
                      </a:r>
                      <a:endPar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34" marR="45734" marT="45551" marB="45551"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sym typeface="Wingdings" pitchFamily="2" charset="2"/>
                        </a:rPr>
                        <a:t>SA#81 (09/2018)</a:t>
                      </a:r>
                      <a:endPar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25%</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WID approved 09/2017 </a:t>
                      </a:r>
                    </a:p>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Work in progress</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2" name="Table 1">
            <a:extLst>
              <a:ext uri="{FF2B5EF4-FFF2-40B4-BE49-F238E27FC236}">
                <a16:creationId xmlns:a16="http://schemas.microsoft.com/office/drawing/2014/main" id="{A1D62039-37E2-459B-9B3C-5A5A27C0082A}"/>
              </a:ext>
            </a:extLst>
          </p:cNvPr>
          <p:cNvGraphicFramePr>
            <a:graphicFrameLocks noGrp="1"/>
          </p:cNvGraphicFramePr>
          <p:nvPr>
            <p:extLst>
              <p:ext uri="{D42A27DB-BD31-4B8C-83A1-F6EECF244321}">
                <p14:modId xmlns:p14="http://schemas.microsoft.com/office/powerpoint/2010/main" val="1697430786"/>
              </p:ext>
            </p:extLst>
          </p:nvPr>
        </p:nvGraphicFramePr>
        <p:xfrm>
          <a:off x="238125" y="2246313"/>
          <a:ext cx="8661400" cy="342903"/>
        </p:xfrm>
        <a:graphic>
          <a:graphicData uri="http://schemas.openxmlformats.org/drawingml/2006/table">
            <a:tbl>
              <a:tblPr/>
              <a:tblGrid>
                <a:gridCol w="8661400">
                  <a:extLst>
                    <a:ext uri="{9D8B030D-6E8A-4147-A177-3AD203B41FA5}">
                      <a16:colId xmlns:a16="http://schemas.microsoft.com/office/drawing/2014/main" val="20000"/>
                    </a:ext>
                  </a:extLst>
                </a:gridCol>
              </a:tblGrid>
              <a:tr h="31750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rPr>
                        <a:t>Agenda item 17A.10:</a:t>
                      </a:r>
                    </a:p>
                  </a:txBody>
                  <a:tcPr marL="45732" marR="45732" marT="45372" marB="45372"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0">
                <a:tc>
                  <a:txBody>
                    <a:bodyPr/>
                    <a:lstStyle/>
                    <a:p>
                      <a:pPr marL="0" marR="0" lvl="0" indent="0" algn="l" defTabSz="914400" rtl="0" eaLnBrk="1" fontAlgn="base" latinLnBrk="0" hangingPunct="1">
                        <a:lnSpc>
                          <a:spcPct val="0"/>
                        </a:lnSpc>
                        <a:spcBef>
                          <a:spcPct val="0"/>
                        </a:spcBef>
                        <a:spcAft>
                          <a:spcPct val="0"/>
                        </a:spcAft>
                        <a:buClrTx/>
                        <a:buSzTx/>
                        <a:buFontTx/>
                        <a:buNone/>
                        <a:tabLst/>
                      </a:pPr>
                      <a:endParaRPr kumimoji="0" lang="nl-NL" altLang="nl-NL" sz="100" b="0" i="0" u="none" strike="noStrike" cap="none" normalizeH="0" baseline="0" dirty="0">
                        <a:ln>
                          <a:noFill/>
                        </a:ln>
                        <a:solidFill>
                          <a:srgbClr val="4F6228"/>
                        </a:solidFill>
                        <a:effectLst/>
                        <a:latin typeface="Calibri" pitchFamily="34" charset="0"/>
                        <a:ea typeface="ＭＳ Ｐゴシック" pitchFamily="34" charset="-128"/>
                      </a:endParaRPr>
                    </a:p>
                  </a:txBody>
                  <a:tcPr marL="45728" marR="45728" marT="0"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7" name="Content Placeholder 2">
            <a:extLst>
              <a:ext uri="{FF2B5EF4-FFF2-40B4-BE49-F238E27FC236}">
                <a16:creationId xmlns:a16="http://schemas.microsoft.com/office/drawing/2014/main" id="{7810506B-C937-4907-8F90-E11E6A35FBC5}"/>
              </a:ext>
            </a:extLst>
          </p:cNvPr>
          <p:cNvGraphicFramePr>
            <a:graphicFrameLocks noGrp="1"/>
          </p:cNvGraphicFramePr>
          <p:nvPr>
            <p:extLst>
              <p:ext uri="{D42A27DB-BD31-4B8C-83A1-F6EECF244321}">
                <p14:modId xmlns:p14="http://schemas.microsoft.com/office/powerpoint/2010/main" val="3723658603"/>
              </p:ext>
            </p:extLst>
          </p:nvPr>
        </p:nvGraphicFramePr>
        <p:xfrm>
          <a:off x="238125" y="2590800"/>
          <a:ext cx="8661400" cy="552013"/>
        </p:xfrm>
        <a:graphic>
          <a:graphicData uri="http://schemas.openxmlformats.org/drawingml/2006/table">
            <a:tbl>
              <a:tblPr/>
              <a:tblGrid>
                <a:gridCol w="8661400">
                  <a:extLst>
                    <a:ext uri="{9D8B030D-6E8A-4147-A177-3AD203B41FA5}">
                      <a16:colId xmlns:a16="http://schemas.microsoft.com/office/drawing/2014/main" val="20000"/>
                    </a:ext>
                  </a:extLst>
                </a:gridCol>
              </a:tblGrid>
              <a:tr h="342903">
                <a:tc>
                  <a:txBody>
                    <a:bodyPr/>
                    <a:lstStyle/>
                    <a:p>
                      <a:pPr marL="0" marR="0" lvl="0" indent="0" algn="l" defTabSz="914400" rtl="0" eaLnBrk="1" fontAlgn="base" latinLnBrk="0" hangingPunct="1">
                        <a:lnSpc>
                          <a:spcPct val="93000"/>
                        </a:lnSpc>
                        <a:spcBef>
                          <a:spcPct val="15000"/>
                        </a:spcBef>
                        <a:spcAft>
                          <a:spcPct val="15000"/>
                        </a:spcAft>
                        <a:buClrTx/>
                        <a:buSzPct val="100000"/>
                        <a:buFont typeface="Arial" pitchFamily="34" charset="0"/>
                        <a:buNone/>
                        <a:tabLst/>
                      </a:pPr>
                      <a:r>
                        <a:rPr kumimoji="0" lang="en-GB" altLang="en-US" sz="1400" b="1" i="0" u="sng" strike="noStrike" cap="none" normalizeH="0" baseline="0" dirty="0">
                          <a:ln>
                            <a:noFill/>
                          </a:ln>
                          <a:solidFill>
                            <a:srgbClr val="4F6228"/>
                          </a:solidFill>
                          <a:effectLst/>
                          <a:latin typeface="Calibri" pitchFamily="34" charset="0"/>
                          <a:ea typeface="ＭＳ Ｐゴシック" pitchFamily="34" charset="-128"/>
                        </a:rPr>
                        <a:t>Progress:</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Agreed skeleton, scope and 5 use cases</a:t>
                      </a:r>
                    </a:p>
                  </a:txBody>
                  <a:tcPr marL="45728" marR="45728" marT="45565" marB="45565"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
        <p:nvSpPr>
          <p:cNvPr id="8" name="Text Box 50">
            <a:extLst>
              <a:ext uri="{FF2B5EF4-FFF2-40B4-BE49-F238E27FC236}">
                <a16:creationId xmlns:a16="http://schemas.microsoft.com/office/drawing/2014/main" id="{BD8F43FB-BECA-44F4-9007-D37DF67BC71A}"/>
              </a:ext>
            </a:extLst>
          </p:cNvPr>
          <p:cNvSpPr txBox="1">
            <a:spLocks noChangeArrowheads="1"/>
          </p:cNvSpPr>
          <p:nvPr/>
        </p:nvSpPr>
        <p:spPr bwMode="auto">
          <a:xfrm>
            <a:off x="249238" y="6197600"/>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spcBef>
                <a:spcPct val="50000"/>
              </a:spcBef>
            </a:pPr>
            <a:r>
              <a:rPr lang="en-US" altLang="nl-NL" sz="1200" b="1" dirty="0">
                <a:solidFill>
                  <a:srgbClr val="FF0000"/>
                </a:solidFill>
              </a:rPr>
              <a:t>Updates in </a:t>
            </a:r>
            <a:r>
              <a:rPr lang="en-US" altLang="nl-NL" sz="1400" b="1" i="1" dirty="0">
                <a:solidFill>
                  <a:srgbClr val="FF0000"/>
                </a:solidFill>
                <a:latin typeface="Century Gothic" panose="020B0502020202020204" pitchFamily="34" charset="0"/>
              </a:rPr>
              <a:t>RED</a:t>
            </a:r>
            <a:endParaRPr lang="it-IT" altLang="nl-NL" sz="1400" b="1" i="1" dirty="0">
              <a:solidFill>
                <a:srgbClr val="FF0000"/>
              </a:solidFill>
              <a:latin typeface="Century Gothic" panose="020B0502020202020204" pitchFamily="34" charset="0"/>
            </a:endParaRP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986" name="Rectangle 2">
            <a:extLst>
              <a:ext uri="{FF2B5EF4-FFF2-40B4-BE49-F238E27FC236}">
                <a16:creationId xmlns:a16="http://schemas.microsoft.com/office/drawing/2014/main" id="{C8147BC7-1CF5-4F7C-A8EB-4D12A40D0AE8}"/>
              </a:ext>
            </a:extLst>
          </p:cNvPr>
          <p:cNvSpPr>
            <a:spLocks noGrp="1"/>
          </p:cNvSpPr>
          <p:nvPr>
            <p:ph type="title"/>
          </p:nvPr>
        </p:nvSpPr>
        <p:spPr/>
        <p:txBody>
          <a:bodyPr/>
          <a:lstStyle/>
          <a:p>
            <a:r>
              <a:rPr lang="en-GB" altLang="nl-NL">
                <a:ea typeface="ＭＳ Ｐゴシック" panose="020B0600070205080204" pitchFamily="34" charset="-128"/>
              </a:rPr>
              <a:t>FS_BMNS</a:t>
            </a:r>
          </a:p>
        </p:txBody>
      </p:sp>
      <p:graphicFrame>
        <p:nvGraphicFramePr>
          <p:cNvPr id="5" name="Content Placeholder 2">
            <a:extLst>
              <a:ext uri="{FF2B5EF4-FFF2-40B4-BE49-F238E27FC236}">
                <a16:creationId xmlns:a16="http://schemas.microsoft.com/office/drawing/2014/main" id="{CEB4F280-41E0-4F76-B4AB-F33E71FBC022}"/>
              </a:ext>
            </a:extLst>
          </p:cNvPr>
          <p:cNvGraphicFramePr>
            <a:graphicFrameLocks noGrp="1"/>
          </p:cNvGraphicFramePr>
          <p:nvPr>
            <p:extLst>
              <p:ext uri="{D42A27DB-BD31-4B8C-83A1-F6EECF244321}">
                <p14:modId xmlns:p14="http://schemas.microsoft.com/office/powerpoint/2010/main" val="3291314596"/>
              </p:ext>
            </p:extLst>
          </p:nvPr>
        </p:nvGraphicFramePr>
        <p:xfrm>
          <a:off x="238125" y="1362075"/>
          <a:ext cx="8662988" cy="887413"/>
        </p:xfrm>
        <a:graphic>
          <a:graphicData uri="http://schemas.openxmlformats.org/drawingml/2006/table">
            <a:tbl>
              <a:tblPr/>
              <a:tblGrid>
                <a:gridCol w="3138488">
                  <a:extLst>
                    <a:ext uri="{9D8B030D-6E8A-4147-A177-3AD203B41FA5}">
                      <a16:colId xmlns:a16="http://schemas.microsoft.com/office/drawing/2014/main" val="20000"/>
                    </a:ext>
                  </a:extLst>
                </a:gridCol>
                <a:gridCol w="1700212">
                  <a:extLst>
                    <a:ext uri="{9D8B030D-6E8A-4147-A177-3AD203B41FA5}">
                      <a16:colId xmlns:a16="http://schemas.microsoft.com/office/drawing/2014/main" val="20001"/>
                    </a:ext>
                  </a:extLst>
                </a:gridCol>
                <a:gridCol w="827088">
                  <a:extLst>
                    <a:ext uri="{9D8B030D-6E8A-4147-A177-3AD203B41FA5}">
                      <a16:colId xmlns:a16="http://schemas.microsoft.com/office/drawing/2014/main" val="20002"/>
                    </a:ext>
                  </a:extLst>
                </a:gridCol>
                <a:gridCol w="828675">
                  <a:extLst>
                    <a:ext uri="{9D8B030D-6E8A-4147-A177-3AD203B41FA5}">
                      <a16:colId xmlns:a16="http://schemas.microsoft.com/office/drawing/2014/main" val="20003"/>
                    </a:ext>
                  </a:extLst>
                </a:gridCol>
                <a:gridCol w="2168525">
                  <a:extLst>
                    <a:ext uri="{9D8B030D-6E8A-4147-A177-3AD203B41FA5}">
                      <a16:colId xmlns:a16="http://schemas.microsoft.com/office/drawing/2014/main" val="20004"/>
                    </a:ext>
                  </a:extLst>
                </a:gridCol>
              </a:tblGrid>
              <a:tr h="3349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rPr>
                        <a:t>Study Item</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Target Completion</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dirty="0">
                          <a:ln>
                            <a:noFill/>
                          </a:ln>
                          <a:solidFill>
                            <a:srgbClr val="FF0000"/>
                          </a:solidFill>
                          <a:effectLst/>
                          <a:latin typeface="Calibri" pitchFamily="34" charset="0"/>
                          <a:ea typeface="ＭＳ Ｐゴシック" pitchFamily="34" charset="-128"/>
                        </a:rPr>
                        <a:t>12/2017</a:t>
                      </a:r>
                      <a:endParaRPr kumimoji="0" lang="en-GB" altLang="nl-NL" sz="1600" b="1" i="0" u="none" strike="noStrike" cap="none" normalizeH="0" baseline="0" dirty="0">
                        <a:ln>
                          <a:noFill/>
                        </a:ln>
                        <a:solidFill>
                          <a:srgbClr val="FF0000"/>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dirty="0">
                          <a:ln>
                            <a:noFill/>
                          </a:ln>
                          <a:solidFill>
                            <a:srgbClr val="4F6228"/>
                          </a:solidFill>
                          <a:effectLst/>
                          <a:latin typeface="Calibri" pitchFamily="34" charset="0"/>
                          <a:ea typeface="ＭＳ Ｐゴシック" pitchFamily="34" charset="-128"/>
                        </a:rPr>
                        <a:t>09/2017</a:t>
                      </a:r>
                      <a:endPar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SA1 Status</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Study on Business Role Models for Network Slicing </a:t>
                      </a:r>
                    </a:p>
                  </a:txBody>
                  <a:tcPr marL="45734" marR="45734" marT="45551" marB="45551"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sym typeface="Wingdings" pitchFamily="2" charset="2"/>
                        </a:rPr>
                        <a:t>SA#81 (09/2018)</a:t>
                      </a:r>
                      <a:endPar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10%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WID approved 09/2017 </a:t>
                      </a:r>
                    </a:p>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Work in progress</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2" name="Table 1">
            <a:extLst>
              <a:ext uri="{FF2B5EF4-FFF2-40B4-BE49-F238E27FC236}">
                <a16:creationId xmlns:a16="http://schemas.microsoft.com/office/drawing/2014/main" id="{BEBB634F-F763-4EDD-8DD0-82417BE3151C}"/>
              </a:ext>
            </a:extLst>
          </p:cNvPr>
          <p:cNvGraphicFramePr>
            <a:graphicFrameLocks noGrp="1"/>
          </p:cNvGraphicFramePr>
          <p:nvPr>
            <p:extLst>
              <p:ext uri="{D42A27DB-BD31-4B8C-83A1-F6EECF244321}">
                <p14:modId xmlns:p14="http://schemas.microsoft.com/office/powerpoint/2010/main" val="936523385"/>
              </p:ext>
            </p:extLst>
          </p:nvPr>
        </p:nvGraphicFramePr>
        <p:xfrm>
          <a:off x="238125" y="2246313"/>
          <a:ext cx="8661400" cy="342903"/>
        </p:xfrm>
        <a:graphic>
          <a:graphicData uri="http://schemas.openxmlformats.org/drawingml/2006/table">
            <a:tbl>
              <a:tblPr/>
              <a:tblGrid>
                <a:gridCol w="8661400">
                  <a:extLst>
                    <a:ext uri="{9D8B030D-6E8A-4147-A177-3AD203B41FA5}">
                      <a16:colId xmlns:a16="http://schemas.microsoft.com/office/drawing/2014/main" val="20000"/>
                    </a:ext>
                  </a:extLst>
                </a:gridCol>
              </a:tblGrid>
              <a:tr h="31750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rPr>
                        <a:t>Agenda item 17A.11:</a:t>
                      </a:r>
                    </a:p>
                  </a:txBody>
                  <a:tcPr marL="45732" marR="45732" marT="45372" marB="45372"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0">
                <a:tc>
                  <a:txBody>
                    <a:bodyPr/>
                    <a:lstStyle/>
                    <a:p>
                      <a:pPr marL="0" marR="0" lvl="0" indent="0" algn="l" defTabSz="914400" rtl="0" eaLnBrk="1" fontAlgn="base" latinLnBrk="0" hangingPunct="1">
                        <a:lnSpc>
                          <a:spcPct val="0"/>
                        </a:lnSpc>
                        <a:spcBef>
                          <a:spcPct val="0"/>
                        </a:spcBef>
                        <a:spcAft>
                          <a:spcPct val="0"/>
                        </a:spcAft>
                        <a:buClrTx/>
                        <a:buSzTx/>
                        <a:buFontTx/>
                        <a:buNone/>
                        <a:tabLst/>
                      </a:pPr>
                      <a:endParaRPr kumimoji="0" lang="nl-NL" altLang="nl-NL" sz="100" b="0" i="0" u="none" strike="noStrike" cap="none" normalizeH="0" baseline="0" dirty="0">
                        <a:ln>
                          <a:noFill/>
                        </a:ln>
                        <a:solidFill>
                          <a:srgbClr val="4F6228"/>
                        </a:solidFill>
                        <a:effectLst/>
                        <a:latin typeface="Calibri" pitchFamily="34" charset="0"/>
                        <a:ea typeface="ＭＳ Ｐゴシック" pitchFamily="34" charset="-128"/>
                      </a:endParaRPr>
                    </a:p>
                  </a:txBody>
                  <a:tcPr marL="45728" marR="45728" marT="0"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7" name="Content Placeholder 2">
            <a:extLst>
              <a:ext uri="{FF2B5EF4-FFF2-40B4-BE49-F238E27FC236}">
                <a16:creationId xmlns:a16="http://schemas.microsoft.com/office/drawing/2014/main" id="{BD4B5ED3-1762-41A8-8A17-D7A8EDE8CA26}"/>
              </a:ext>
            </a:extLst>
          </p:cNvPr>
          <p:cNvGraphicFramePr>
            <a:graphicFrameLocks noGrp="1"/>
          </p:cNvGraphicFramePr>
          <p:nvPr>
            <p:extLst>
              <p:ext uri="{D42A27DB-BD31-4B8C-83A1-F6EECF244321}">
                <p14:modId xmlns:p14="http://schemas.microsoft.com/office/powerpoint/2010/main" val="1144465166"/>
              </p:ext>
            </p:extLst>
          </p:nvPr>
        </p:nvGraphicFramePr>
        <p:xfrm>
          <a:off x="238125" y="2590801"/>
          <a:ext cx="8661400" cy="1076868"/>
        </p:xfrm>
        <a:graphic>
          <a:graphicData uri="http://schemas.openxmlformats.org/drawingml/2006/table">
            <a:tbl>
              <a:tblPr/>
              <a:tblGrid>
                <a:gridCol w="8661400">
                  <a:extLst>
                    <a:ext uri="{9D8B030D-6E8A-4147-A177-3AD203B41FA5}">
                      <a16:colId xmlns:a16="http://schemas.microsoft.com/office/drawing/2014/main" val="20000"/>
                    </a:ext>
                  </a:extLst>
                </a:gridCol>
              </a:tblGrid>
              <a:tr h="1052051">
                <a:tc>
                  <a:txBody>
                    <a:bodyPr/>
                    <a:lstStyle/>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None/>
                        <a:tabLst/>
                      </a:pPr>
                      <a:r>
                        <a:rPr kumimoji="0" lang="en-GB" altLang="en-US" sz="1400" b="1" i="0" u="sng" strike="noStrike" cap="none" normalizeH="0" baseline="0" dirty="0">
                          <a:ln>
                            <a:noFill/>
                          </a:ln>
                          <a:solidFill>
                            <a:srgbClr val="4F6228"/>
                          </a:solidFill>
                          <a:effectLst/>
                          <a:latin typeface="Calibri" pitchFamily="34" charset="0"/>
                          <a:ea typeface="ＭＳ Ｐゴシック" pitchFamily="34" charset="-128"/>
                        </a:rPr>
                        <a:t>Progress:</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Agreed on Skeleton, Scope, References, and Definitions</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Agreed Overview section</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Scenarios on 3rd party encryption, private slice selection, and roaming aspects </a:t>
                      </a:r>
                    </a:p>
                  </a:txBody>
                  <a:tcPr marL="45728" marR="45728" marT="45547" marB="45547"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
        <p:nvSpPr>
          <p:cNvPr id="8" name="Text Box 50">
            <a:extLst>
              <a:ext uri="{FF2B5EF4-FFF2-40B4-BE49-F238E27FC236}">
                <a16:creationId xmlns:a16="http://schemas.microsoft.com/office/drawing/2014/main" id="{D6C528A3-924E-442C-815C-FBCDA213B890}"/>
              </a:ext>
            </a:extLst>
          </p:cNvPr>
          <p:cNvSpPr txBox="1">
            <a:spLocks noChangeArrowheads="1"/>
          </p:cNvSpPr>
          <p:nvPr/>
        </p:nvSpPr>
        <p:spPr bwMode="auto">
          <a:xfrm>
            <a:off x="249238" y="6197600"/>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spcBef>
                <a:spcPct val="50000"/>
              </a:spcBef>
            </a:pPr>
            <a:r>
              <a:rPr lang="en-US" altLang="nl-NL" sz="1200" b="1" dirty="0">
                <a:solidFill>
                  <a:srgbClr val="FF0000"/>
                </a:solidFill>
              </a:rPr>
              <a:t>Updates in </a:t>
            </a:r>
            <a:r>
              <a:rPr lang="en-US" altLang="nl-NL" sz="1400" b="1" i="1" dirty="0">
                <a:solidFill>
                  <a:srgbClr val="FF0000"/>
                </a:solidFill>
                <a:latin typeface="Century Gothic" panose="020B0502020202020204" pitchFamily="34" charset="0"/>
              </a:rPr>
              <a:t>RED</a:t>
            </a:r>
            <a:endParaRPr lang="it-IT" altLang="nl-NL" sz="1400" b="1" i="1" dirty="0">
              <a:solidFill>
                <a:srgbClr val="FF0000"/>
              </a:solidFill>
              <a:latin typeface="Century Gothic" panose="020B0502020202020204" pitchFamily="34" charset="0"/>
            </a:endParaRP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a:extLst>
              <a:ext uri="{FF2B5EF4-FFF2-40B4-BE49-F238E27FC236}">
                <a16:creationId xmlns:a16="http://schemas.microsoft.com/office/drawing/2014/main" id="{C8147BC7-1CF5-4F7C-A8EB-4D12A40D0AE8}"/>
              </a:ext>
            </a:extLst>
          </p:cNvPr>
          <p:cNvSpPr>
            <a:spLocks noGrp="1"/>
          </p:cNvSpPr>
          <p:nvPr>
            <p:ph type="title"/>
          </p:nvPr>
        </p:nvSpPr>
        <p:spPr/>
        <p:txBody>
          <a:bodyPr/>
          <a:lstStyle/>
          <a:p>
            <a:r>
              <a:rPr lang="en-GB" altLang="nl-NL" dirty="0">
                <a:ea typeface="ＭＳ Ｐゴシック" panose="020B0600070205080204" pitchFamily="34" charset="-128"/>
              </a:rPr>
              <a:t>FS_LUCIA</a:t>
            </a:r>
          </a:p>
        </p:txBody>
      </p:sp>
      <p:graphicFrame>
        <p:nvGraphicFramePr>
          <p:cNvPr id="5" name="Content Placeholder 2">
            <a:extLst>
              <a:ext uri="{FF2B5EF4-FFF2-40B4-BE49-F238E27FC236}">
                <a16:creationId xmlns:a16="http://schemas.microsoft.com/office/drawing/2014/main" id="{CEB4F280-41E0-4F76-B4AB-F33E71FBC022}"/>
              </a:ext>
            </a:extLst>
          </p:cNvPr>
          <p:cNvGraphicFramePr>
            <a:graphicFrameLocks noGrp="1"/>
          </p:cNvGraphicFramePr>
          <p:nvPr>
            <p:extLst>
              <p:ext uri="{D42A27DB-BD31-4B8C-83A1-F6EECF244321}">
                <p14:modId xmlns:p14="http://schemas.microsoft.com/office/powerpoint/2010/main" val="760769489"/>
              </p:ext>
            </p:extLst>
          </p:nvPr>
        </p:nvGraphicFramePr>
        <p:xfrm>
          <a:off x="238125" y="1362075"/>
          <a:ext cx="8662988" cy="887413"/>
        </p:xfrm>
        <a:graphic>
          <a:graphicData uri="http://schemas.openxmlformats.org/drawingml/2006/table">
            <a:tbl>
              <a:tblPr/>
              <a:tblGrid>
                <a:gridCol w="3138488">
                  <a:extLst>
                    <a:ext uri="{9D8B030D-6E8A-4147-A177-3AD203B41FA5}">
                      <a16:colId xmlns:a16="http://schemas.microsoft.com/office/drawing/2014/main" val="20000"/>
                    </a:ext>
                  </a:extLst>
                </a:gridCol>
                <a:gridCol w="1700212">
                  <a:extLst>
                    <a:ext uri="{9D8B030D-6E8A-4147-A177-3AD203B41FA5}">
                      <a16:colId xmlns:a16="http://schemas.microsoft.com/office/drawing/2014/main" val="20001"/>
                    </a:ext>
                  </a:extLst>
                </a:gridCol>
                <a:gridCol w="827088">
                  <a:extLst>
                    <a:ext uri="{9D8B030D-6E8A-4147-A177-3AD203B41FA5}">
                      <a16:colId xmlns:a16="http://schemas.microsoft.com/office/drawing/2014/main" val="20002"/>
                    </a:ext>
                  </a:extLst>
                </a:gridCol>
                <a:gridCol w="828675">
                  <a:extLst>
                    <a:ext uri="{9D8B030D-6E8A-4147-A177-3AD203B41FA5}">
                      <a16:colId xmlns:a16="http://schemas.microsoft.com/office/drawing/2014/main" val="20003"/>
                    </a:ext>
                  </a:extLst>
                </a:gridCol>
                <a:gridCol w="2168525">
                  <a:extLst>
                    <a:ext uri="{9D8B030D-6E8A-4147-A177-3AD203B41FA5}">
                      <a16:colId xmlns:a16="http://schemas.microsoft.com/office/drawing/2014/main" val="20004"/>
                    </a:ext>
                  </a:extLst>
                </a:gridCol>
              </a:tblGrid>
              <a:tr h="3349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rPr>
                        <a:t>Study Item</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Target Completion</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dirty="0">
                          <a:ln>
                            <a:noFill/>
                          </a:ln>
                          <a:solidFill>
                            <a:srgbClr val="FF0000"/>
                          </a:solidFill>
                          <a:effectLst/>
                          <a:latin typeface="Calibri" pitchFamily="34" charset="0"/>
                          <a:ea typeface="ＭＳ Ｐゴシック" pitchFamily="34" charset="-128"/>
                        </a:rPr>
                        <a:t>12/2017</a:t>
                      </a:r>
                      <a:endParaRPr kumimoji="0" lang="en-GB" altLang="nl-NL" sz="1600" b="1" i="0" u="none" strike="noStrike" cap="none" normalizeH="0" baseline="0" dirty="0">
                        <a:ln>
                          <a:noFill/>
                        </a:ln>
                        <a:solidFill>
                          <a:srgbClr val="FF0000"/>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dirty="0">
                          <a:ln>
                            <a:noFill/>
                          </a:ln>
                          <a:solidFill>
                            <a:srgbClr val="4F6228"/>
                          </a:solidFill>
                          <a:effectLst/>
                          <a:latin typeface="Calibri" pitchFamily="34" charset="0"/>
                          <a:ea typeface="ＭＳ Ｐゴシック" pitchFamily="34" charset="-128"/>
                        </a:rPr>
                        <a:t>09/2017</a:t>
                      </a:r>
                      <a:endPar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SA1 Status</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Study on </a:t>
                      </a: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Layer for User Centric Identifiers and Authentication</a:t>
                      </a:r>
                      <a:endPar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34" marR="45734" marT="45551" marB="45551"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sym typeface="Wingdings" pitchFamily="2" charset="2"/>
                        </a:rPr>
                        <a:t>SA#80 (06/2018)</a:t>
                      </a:r>
                      <a:endPar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New WID</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2" name="Table 1">
            <a:extLst>
              <a:ext uri="{FF2B5EF4-FFF2-40B4-BE49-F238E27FC236}">
                <a16:creationId xmlns:a16="http://schemas.microsoft.com/office/drawing/2014/main" id="{BEBB634F-F763-4EDD-8DD0-82417BE3151C}"/>
              </a:ext>
            </a:extLst>
          </p:cNvPr>
          <p:cNvGraphicFramePr>
            <a:graphicFrameLocks noGrp="1"/>
          </p:cNvGraphicFramePr>
          <p:nvPr/>
        </p:nvGraphicFramePr>
        <p:xfrm>
          <a:off x="238125" y="2246313"/>
          <a:ext cx="8661400" cy="342903"/>
        </p:xfrm>
        <a:graphic>
          <a:graphicData uri="http://schemas.openxmlformats.org/drawingml/2006/table">
            <a:tbl>
              <a:tblPr/>
              <a:tblGrid>
                <a:gridCol w="8661400">
                  <a:extLst>
                    <a:ext uri="{9D8B030D-6E8A-4147-A177-3AD203B41FA5}">
                      <a16:colId xmlns:a16="http://schemas.microsoft.com/office/drawing/2014/main" val="20000"/>
                    </a:ext>
                  </a:extLst>
                </a:gridCol>
              </a:tblGrid>
              <a:tr h="31750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rPr>
                        <a:t>Agenda item 19:</a:t>
                      </a:r>
                    </a:p>
                  </a:txBody>
                  <a:tcPr marL="45732" marR="45732" marT="45372" marB="45372"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0">
                <a:tc>
                  <a:txBody>
                    <a:bodyPr/>
                    <a:lstStyle/>
                    <a:p>
                      <a:pPr marL="0" marR="0" lvl="0" indent="0" algn="l" defTabSz="914400" rtl="0" eaLnBrk="1" fontAlgn="base" latinLnBrk="0" hangingPunct="1">
                        <a:lnSpc>
                          <a:spcPct val="0"/>
                        </a:lnSpc>
                        <a:spcBef>
                          <a:spcPct val="0"/>
                        </a:spcBef>
                        <a:spcAft>
                          <a:spcPct val="0"/>
                        </a:spcAft>
                        <a:buClrTx/>
                        <a:buSzTx/>
                        <a:buFontTx/>
                        <a:buNone/>
                        <a:tabLst/>
                      </a:pPr>
                      <a:endParaRPr kumimoji="0" lang="nl-NL" altLang="nl-NL" sz="100" b="0" i="0" u="none" strike="noStrike" cap="none" normalizeH="0" baseline="0" dirty="0">
                        <a:ln>
                          <a:noFill/>
                        </a:ln>
                        <a:solidFill>
                          <a:srgbClr val="4F6228"/>
                        </a:solidFill>
                        <a:effectLst/>
                        <a:latin typeface="Calibri" pitchFamily="34" charset="0"/>
                        <a:ea typeface="ＭＳ Ｐゴシック" pitchFamily="34" charset="-128"/>
                      </a:endParaRPr>
                    </a:p>
                  </a:txBody>
                  <a:tcPr marL="45728" marR="45728" marT="0"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7" name="Content Placeholder 2">
            <a:extLst>
              <a:ext uri="{FF2B5EF4-FFF2-40B4-BE49-F238E27FC236}">
                <a16:creationId xmlns:a16="http://schemas.microsoft.com/office/drawing/2014/main" id="{BD4B5ED3-1762-41A8-8A17-D7A8EDE8CA26}"/>
              </a:ext>
            </a:extLst>
          </p:cNvPr>
          <p:cNvGraphicFramePr>
            <a:graphicFrameLocks noGrp="1"/>
          </p:cNvGraphicFramePr>
          <p:nvPr>
            <p:extLst>
              <p:ext uri="{D42A27DB-BD31-4B8C-83A1-F6EECF244321}">
                <p14:modId xmlns:p14="http://schemas.microsoft.com/office/powerpoint/2010/main" val="437884918"/>
              </p:ext>
            </p:extLst>
          </p:nvPr>
        </p:nvGraphicFramePr>
        <p:xfrm>
          <a:off x="238125" y="2590800"/>
          <a:ext cx="8661400" cy="3118838"/>
        </p:xfrm>
        <a:graphic>
          <a:graphicData uri="http://schemas.openxmlformats.org/drawingml/2006/table">
            <a:tbl>
              <a:tblPr/>
              <a:tblGrid>
                <a:gridCol w="8661400">
                  <a:extLst>
                    <a:ext uri="{9D8B030D-6E8A-4147-A177-3AD203B41FA5}">
                      <a16:colId xmlns:a16="http://schemas.microsoft.com/office/drawing/2014/main" val="20000"/>
                    </a:ext>
                  </a:extLst>
                </a:gridCol>
              </a:tblGrid>
              <a:tr h="2557272">
                <a:tc>
                  <a:txBody>
                    <a:bodyPr/>
                    <a:lstStyle/>
                    <a:p>
                      <a:pPr marL="0" marR="0" lvl="0" indent="0" algn="l" defTabSz="914400" rtl="0" eaLnBrk="1" fontAlgn="base" latinLnBrk="0" hangingPunct="1">
                        <a:lnSpc>
                          <a:spcPct val="93000"/>
                        </a:lnSpc>
                        <a:spcBef>
                          <a:spcPct val="15000"/>
                        </a:spcBef>
                        <a:spcAft>
                          <a:spcPct val="15000"/>
                        </a:spcAft>
                        <a:buClrTx/>
                        <a:buSzPct val="100000"/>
                        <a:buFont typeface="Arial" pitchFamily="34" charset="0"/>
                        <a:buNone/>
                        <a:tabLst/>
                      </a:pPr>
                      <a:r>
                        <a:rPr kumimoji="0" lang="en-GB" altLang="en-US" sz="1400" b="1" i="0" u="sng" strike="noStrike" cap="none" normalizeH="0" baseline="0" dirty="0">
                          <a:ln>
                            <a:noFill/>
                          </a:ln>
                          <a:solidFill>
                            <a:srgbClr val="4F6228"/>
                          </a:solidFill>
                          <a:effectLst/>
                          <a:latin typeface="Calibri" pitchFamily="34" charset="0"/>
                          <a:ea typeface="ＭＳ Ｐゴシック" pitchFamily="34" charset="-128"/>
                        </a:rPr>
                        <a:t>Remarks:</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New WID for approval at this meeting in SP-170995 == S1-174556</a:t>
                      </a:r>
                      <a:endPar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endParaRP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Based on incoming LS from GSMA on 5G Identity and Access Management Requirements</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Objectives are to study the introduction of an optional, user-centric authentication layer on top of the existing subscription authentication.</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The new authentication layer shall not replace existing subscription credentials. The security and privacy of subscriber or end user data shall not be compromised.</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Use cases will be studied and potential requirements derived how to use the new user identifier within the 3GPP system e.g. to provide customized services and enhanced charging and how to provide this identifier to external entities to enable authentication for systems and services outside 3GPP.</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None/>
                        <a:tabLst/>
                      </a:pPr>
                      <a:r>
                        <a:rPr kumimoji="0" lang="en-GB" altLang="en-US" sz="1400" b="1" i="0" u="sng" strike="noStrike" cap="none" normalizeH="0" baseline="0" dirty="0">
                          <a:ln>
                            <a:noFill/>
                          </a:ln>
                          <a:solidFill>
                            <a:srgbClr val="4F6228"/>
                          </a:solidFill>
                          <a:effectLst/>
                          <a:latin typeface="Calibri" pitchFamily="34" charset="0"/>
                          <a:ea typeface="ＭＳ Ｐゴシック" pitchFamily="34" charset="-128"/>
                        </a:rPr>
                        <a:t>Progress:</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An LS (S1-174557) sent to GSMA to inform them 3GPP SA1 is starting a study on the technical requirements for the 5G Identity and Access Management GSMA is proposing.</a:t>
                      </a:r>
                    </a:p>
                  </a:txBody>
                  <a:tcPr marL="45728" marR="45728" marT="45547" marB="45547"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
        <p:nvSpPr>
          <p:cNvPr id="8" name="Text Box 50">
            <a:extLst>
              <a:ext uri="{FF2B5EF4-FFF2-40B4-BE49-F238E27FC236}">
                <a16:creationId xmlns:a16="http://schemas.microsoft.com/office/drawing/2014/main" id="{D6C528A3-924E-442C-815C-FBCDA213B890}"/>
              </a:ext>
            </a:extLst>
          </p:cNvPr>
          <p:cNvSpPr txBox="1">
            <a:spLocks noChangeArrowheads="1"/>
          </p:cNvSpPr>
          <p:nvPr/>
        </p:nvSpPr>
        <p:spPr bwMode="auto">
          <a:xfrm>
            <a:off x="249238" y="6197600"/>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spcBef>
                <a:spcPct val="50000"/>
              </a:spcBef>
            </a:pPr>
            <a:r>
              <a:rPr lang="en-US" altLang="nl-NL" sz="1200" b="1" dirty="0">
                <a:solidFill>
                  <a:srgbClr val="FF0000"/>
                </a:solidFill>
              </a:rPr>
              <a:t>Updates in </a:t>
            </a:r>
            <a:r>
              <a:rPr lang="en-US" altLang="nl-NL" sz="1400" b="1" i="1" dirty="0">
                <a:solidFill>
                  <a:srgbClr val="FF0000"/>
                </a:solidFill>
                <a:latin typeface="Century Gothic" panose="020B0502020202020204" pitchFamily="34" charset="0"/>
              </a:rPr>
              <a:t>RED</a:t>
            </a:r>
            <a:endParaRPr lang="it-IT" altLang="nl-NL" sz="1400" b="1" i="1" dirty="0">
              <a:solidFill>
                <a:srgbClr val="FF0000"/>
              </a:solidFill>
              <a:latin typeface="Century Gothic" panose="020B0502020202020204" pitchFamily="34" charset="0"/>
            </a:endParaRPr>
          </a:p>
        </p:txBody>
      </p:sp>
    </p:spTree>
    <p:extLst>
      <p:ext uri="{BB962C8B-B14F-4D97-AF65-F5344CB8AC3E}">
        <p14:creationId xmlns:p14="http://schemas.microsoft.com/office/powerpoint/2010/main" val="2374253850"/>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a:extLst>
              <a:ext uri="{FF2B5EF4-FFF2-40B4-BE49-F238E27FC236}">
                <a16:creationId xmlns:a16="http://schemas.microsoft.com/office/drawing/2014/main" id="{C8147BC7-1CF5-4F7C-A8EB-4D12A40D0AE8}"/>
              </a:ext>
            </a:extLst>
          </p:cNvPr>
          <p:cNvSpPr>
            <a:spLocks noGrp="1"/>
          </p:cNvSpPr>
          <p:nvPr>
            <p:ph type="title"/>
          </p:nvPr>
        </p:nvSpPr>
        <p:spPr/>
        <p:txBody>
          <a:bodyPr/>
          <a:lstStyle/>
          <a:p>
            <a:r>
              <a:rPr lang="en-GB" altLang="nl-NL" dirty="0">
                <a:ea typeface="ＭＳ Ｐゴシック" panose="020B0600070205080204" pitchFamily="34" charset="-128"/>
              </a:rPr>
              <a:t>FS_MPS2</a:t>
            </a:r>
          </a:p>
        </p:txBody>
      </p:sp>
      <p:graphicFrame>
        <p:nvGraphicFramePr>
          <p:cNvPr id="5" name="Content Placeholder 2">
            <a:extLst>
              <a:ext uri="{FF2B5EF4-FFF2-40B4-BE49-F238E27FC236}">
                <a16:creationId xmlns:a16="http://schemas.microsoft.com/office/drawing/2014/main" id="{CEB4F280-41E0-4F76-B4AB-F33E71FBC022}"/>
              </a:ext>
            </a:extLst>
          </p:cNvPr>
          <p:cNvGraphicFramePr>
            <a:graphicFrameLocks noGrp="1"/>
          </p:cNvGraphicFramePr>
          <p:nvPr>
            <p:extLst>
              <p:ext uri="{D42A27DB-BD31-4B8C-83A1-F6EECF244321}">
                <p14:modId xmlns:p14="http://schemas.microsoft.com/office/powerpoint/2010/main" val="2315318044"/>
              </p:ext>
            </p:extLst>
          </p:nvPr>
        </p:nvGraphicFramePr>
        <p:xfrm>
          <a:off x="238125" y="1362075"/>
          <a:ext cx="8662988" cy="887413"/>
        </p:xfrm>
        <a:graphic>
          <a:graphicData uri="http://schemas.openxmlformats.org/drawingml/2006/table">
            <a:tbl>
              <a:tblPr/>
              <a:tblGrid>
                <a:gridCol w="3138488">
                  <a:extLst>
                    <a:ext uri="{9D8B030D-6E8A-4147-A177-3AD203B41FA5}">
                      <a16:colId xmlns:a16="http://schemas.microsoft.com/office/drawing/2014/main" val="20000"/>
                    </a:ext>
                  </a:extLst>
                </a:gridCol>
                <a:gridCol w="1700212">
                  <a:extLst>
                    <a:ext uri="{9D8B030D-6E8A-4147-A177-3AD203B41FA5}">
                      <a16:colId xmlns:a16="http://schemas.microsoft.com/office/drawing/2014/main" val="20001"/>
                    </a:ext>
                  </a:extLst>
                </a:gridCol>
                <a:gridCol w="827088">
                  <a:extLst>
                    <a:ext uri="{9D8B030D-6E8A-4147-A177-3AD203B41FA5}">
                      <a16:colId xmlns:a16="http://schemas.microsoft.com/office/drawing/2014/main" val="20002"/>
                    </a:ext>
                  </a:extLst>
                </a:gridCol>
                <a:gridCol w="828675">
                  <a:extLst>
                    <a:ext uri="{9D8B030D-6E8A-4147-A177-3AD203B41FA5}">
                      <a16:colId xmlns:a16="http://schemas.microsoft.com/office/drawing/2014/main" val="20003"/>
                    </a:ext>
                  </a:extLst>
                </a:gridCol>
                <a:gridCol w="2168525">
                  <a:extLst>
                    <a:ext uri="{9D8B030D-6E8A-4147-A177-3AD203B41FA5}">
                      <a16:colId xmlns:a16="http://schemas.microsoft.com/office/drawing/2014/main" val="20004"/>
                    </a:ext>
                  </a:extLst>
                </a:gridCol>
              </a:tblGrid>
              <a:tr h="3349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rPr>
                        <a:t>Study Item</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Target Completion</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dirty="0">
                          <a:ln>
                            <a:noFill/>
                          </a:ln>
                          <a:solidFill>
                            <a:srgbClr val="FF0000"/>
                          </a:solidFill>
                          <a:effectLst/>
                          <a:latin typeface="Calibri" pitchFamily="34" charset="0"/>
                          <a:ea typeface="ＭＳ Ｐゴシック" pitchFamily="34" charset="-128"/>
                        </a:rPr>
                        <a:t>12/2017</a:t>
                      </a:r>
                      <a:endParaRPr kumimoji="0" lang="en-GB" altLang="nl-NL" sz="1600" b="1" i="0" u="none" strike="noStrike" cap="none" normalizeH="0" baseline="0" dirty="0">
                        <a:ln>
                          <a:noFill/>
                        </a:ln>
                        <a:solidFill>
                          <a:srgbClr val="FF0000"/>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dirty="0">
                          <a:ln>
                            <a:noFill/>
                          </a:ln>
                          <a:solidFill>
                            <a:srgbClr val="4F6228"/>
                          </a:solidFill>
                          <a:effectLst/>
                          <a:latin typeface="Calibri" pitchFamily="34" charset="0"/>
                          <a:ea typeface="ＭＳ Ｐゴシック" pitchFamily="34" charset="-128"/>
                        </a:rPr>
                        <a:t>09/2017</a:t>
                      </a:r>
                      <a:endPar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SA1 Status</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Feasibility Study on Multimedia Priority Service (MPS) Phase 2</a:t>
                      </a:r>
                      <a:endPar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34" marR="45734" marT="45551" marB="45551"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sym typeface="Wingdings" pitchFamily="2" charset="2"/>
                        </a:rPr>
                        <a:t>SA#83 (03/2019)</a:t>
                      </a:r>
                      <a:endPar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New WID</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2" name="Table 1">
            <a:extLst>
              <a:ext uri="{FF2B5EF4-FFF2-40B4-BE49-F238E27FC236}">
                <a16:creationId xmlns:a16="http://schemas.microsoft.com/office/drawing/2014/main" id="{BEBB634F-F763-4EDD-8DD0-82417BE3151C}"/>
              </a:ext>
            </a:extLst>
          </p:cNvPr>
          <p:cNvGraphicFramePr>
            <a:graphicFrameLocks noGrp="1"/>
          </p:cNvGraphicFramePr>
          <p:nvPr/>
        </p:nvGraphicFramePr>
        <p:xfrm>
          <a:off x="238125" y="2246313"/>
          <a:ext cx="8661400" cy="342903"/>
        </p:xfrm>
        <a:graphic>
          <a:graphicData uri="http://schemas.openxmlformats.org/drawingml/2006/table">
            <a:tbl>
              <a:tblPr/>
              <a:tblGrid>
                <a:gridCol w="8661400">
                  <a:extLst>
                    <a:ext uri="{9D8B030D-6E8A-4147-A177-3AD203B41FA5}">
                      <a16:colId xmlns:a16="http://schemas.microsoft.com/office/drawing/2014/main" val="20000"/>
                    </a:ext>
                  </a:extLst>
                </a:gridCol>
              </a:tblGrid>
              <a:tr h="31750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rPr>
                        <a:t>Agenda item 19:</a:t>
                      </a:r>
                    </a:p>
                  </a:txBody>
                  <a:tcPr marL="45732" marR="45732" marT="45372" marB="45372"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0">
                <a:tc>
                  <a:txBody>
                    <a:bodyPr/>
                    <a:lstStyle/>
                    <a:p>
                      <a:pPr marL="0" marR="0" lvl="0" indent="0" algn="l" defTabSz="914400" rtl="0" eaLnBrk="1" fontAlgn="base" latinLnBrk="0" hangingPunct="1">
                        <a:lnSpc>
                          <a:spcPct val="0"/>
                        </a:lnSpc>
                        <a:spcBef>
                          <a:spcPct val="0"/>
                        </a:spcBef>
                        <a:spcAft>
                          <a:spcPct val="0"/>
                        </a:spcAft>
                        <a:buClrTx/>
                        <a:buSzTx/>
                        <a:buFontTx/>
                        <a:buNone/>
                        <a:tabLst/>
                      </a:pPr>
                      <a:endParaRPr kumimoji="0" lang="nl-NL" altLang="nl-NL" sz="100" b="0" i="0" u="none" strike="noStrike" cap="none" normalizeH="0" baseline="0" dirty="0">
                        <a:ln>
                          <a:noFill/>
                        </a:ln>
                        <a:solidFill>
                          <a:srgbClr val="4F6228"/>
                        </a:solidFill>
                        <a:effectLst/>
                        <a:latin typeface="Calibri" pitchFamily="34" charset="0"/>
                        <a:ea typeface="ＭＳ Ｐゴシック" pitchFamily="34" charset="-128"/>
                      </a:endParaRPr>
                    </a:p>
                  </a:txBody>
                  <a:tcPr marL="45728" marR="45728" marT="0"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7" name="Content Placeholder 2">
            <a:extLst>
              <a:ext uri="{FF2B5EF4-FFF2-40B4-BE49-F238E27FC236}">
                <a16:creationId xmlns:a16="http://schemas.microsoft.com/office/drawing/2014/main" id="{BD4B5ED3-1762-41A8-8A17-D7A8EDE8CA26}"/>
              </a:ext>
            </a:extLst>
          </p:cNvPr>
          <p:cNvGraphicFramePr>
            <a:graphicFrameLocks noGrp="1"/>
          </p:cNvGraphicFramePr>
          <p:nvPr>
            <p:extLst>
              <p:ext uri="{D42A27DB-BD31-4B8C-83A1-F6EECF244321}">
                <p14:modId xmlns:p14="http://schemas.microsoft.com/office/powerpoint/2010/main" val="543085231"/>
              </p:ext>
            </p:extLst>
          </p:nvPr>
        </p:nvGraphicFramePr>
        <p:xfrm>
          <a:off x="238125" y="2590800"/>
          <a:ext cx="8661400" cy="2849979"/>
        </p:xfrm>
        <a:graphic>
          <a:graphicData uri="http://schemas.openxmlformats.org/drawingml/2006/table">
            <a:tbl>
              <a:tblPr/>
              <a:tblGrid>
                <a:gridCol w="8661400">
                  <a:extLst>
                    <a:ext uri="{9D8B030D-6E8A-4147-A177-3AD203B41FA5}">
                      <a16:colId xmlns:a16="http://schemas.microsoft.com/office/drawing/2014/main" val="20000"/>
                    </a:ext>
                  </a:extLst>
                </a:gridCol>
              </a:tblGrid>
              <a:tr h="2136648">
                <a:tc>
                  <a:txBody>
                    <a:bodyPr/>
                    <a:lstStyle/>
                    <a:p>
                      <a:pPr marL="0" marR="0" lvl="0" indent="0" algn="l" defTabSz="914400" rtl="0" eaLnBrk="1" fontAlgn="base" latinLnBrk="0" hangingPunct="1">
                        <a:lnSpc>
                          <a:spcPct val="93000"/>
                        </a:lnSpc>
                        <a:spcBef>
                          <a:spcPct val="15000"/>
                        </a:spcBef>
                        <a:spcAft>
                          <a:spcPct val="15000"/>
                        </a:spcAft>
                        <a:buClrTx/>
                        <a:buSzPct val="100000"/>
                        <a:buFont typeface="Arial" pitchFamily="34" charset="0"/>
                        <a:buNone/>
                        <a:tabLst/>
                      </a:pPr>
                      <a:r>
                        <a:rPr kumimoji="0" lang="en-GB" altLang="en-US" sz="1400" b="1" i="0" u="sng" strike="noStrike" cap="none" normalizeH="0" baseline="0" dirty="0">
                          <a:ln>
                            <a:noFill/>
                          </a:ln>
                          <a:solidFill>
                            <a:srgbClr val="4F6228"/>
                          </a:solidFill>
                          <a:effectLst/>
                          <a:latin typeface="Calibri" pitchFamily="34" charset="0"/>
                          <a:ea typeface="ＭＳ Ｐゴシック" pitchFamily="34" charset="-128"/>
                        </a:rPr>
                        <a:t>Remarks:</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New WID for approval at this meeting in SP-170996 == S1-174562</a:t>
                      </a:r>
                      <a:endPar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endParaRP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The objective is to identify use cases and the potential requirements beyond those documented in TR 22.953. Example use cases are</a:t>
                      </a:r>
                    </a:p>
                    <a:p>
                      <a:pPr marL="18256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MPS for Data Transport Service (DTS).</a:t>
                      </a:r>
                    </a:p>
                    <a:p>
                      <a:pPr marL="18256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MPS for Video.</a:t>
                      </a:r>
                    </a:p>
                    <a:p>
                      <a:pPr marL="18256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MPS for Text Messaging.</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The study will also consider evolution aspects for MPS support in 5G.  This includes:</a:t>
                      </a:r>
                    </a:p>
                    <a:p>
                      <a:pPr marL="18256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Support of MPS communications in a 5G multiple accesses and core network environment,</a:t>
                      </a:r>
                    </a:p>
                    <a:p>
                      <a:pPr marL="18256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Support of MPS in a mixed LTE and 5G NR environment, and</a:t>
                      </a:r>
                    </a:p>
                    <a:p>
                      <a:pPr marL="18256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Security considerations.</a:t>
                      </a:r>
                    </a:p>
                  </a:txBody>
                  <a:tcPr marL="45728" marR="45728" marT="45547" marB="45547"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
        <p:nvSpPr>
          <p:cNvPr id="8" name="Text Box 50">
            <a:extLst>
              <a:ext uri="{FF2B5EF4-FFF2-40B4-BE49-F238E27FC236}">
                <a16:creationId xmlns:a16="http://schemas.microsoft.com/office/drawing/2014/main" id="{D6C528A3-924E-442C-815C-FBCDA213B890}"/>
              </a:ext>
            </a:extLst>
          </p:cNvPr>
          <p:cNvSpPr txBox="1">
            <a:spLocks noChangeArrowheads="1"/>
          </p:cNvSpPr>
          <p:nvPr/>
        </p:nvSpPr>
        <p:spPr bwMode="auto">
          <a:xfrm>
            <a:off x="249238" y="6197600"/>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spcBef>
                <a:spcPct val="50000"/>
              </a:spcBef>
            </a:pPr>
            <a:r>
              <a:rPr lang="en-US" altLang="nl-NL" sz="1200" b="1" dirty="0">
                <a:solidFill>
                  <a:srgbClr val="FF0000"/>
                </a:solidFill>
              </a:rPr>
              <a:t>Updates in </a:t>
            </a:r>
            <a:r>
              <a:rPr lang="en-US" altLang="nl-NL" sz="1400" b="1" i="1" dirty="0">
                <a:solidFill>
                  <a:srgbClr val="FF0000"/>
                </a:solidFill>
                <a:latin typeface="Century Gothic" panose="020B0502020202020204" pitchFamily="34" charset="0"/>
              </a:rPr>
              <a:t>RED</a:t>
            </a:r>
            <a:endParaRPr lang="it-IT" altLang="nl-NL" sz="1400" b="1" i="1" dirty="0">
              <a:solidFill>
                <a:srgbClr val="FF0000"/>
              </a:solidFill>
              <a:latin typeface="Century Gothic" panose="020B0502020202020204" pitchFamily="34" charset="0"/>
            </a:endParaRPr>
          </a:p>
        </p:txBody>
      </p:sp>
    </p:spTree>
    <p:extLst>
      <p:ext uri="{BB962C8B-B14F-4D97-AF65-F5344CB8AC3E}">
        <p14:creationId xmlns:p14="http://schemas.microsoft.com/office/powerpoint/2010/main" val="2484858285"/>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a:extLst>
              <a:ext uri="{FF2B5EF4-FFF2-40B4-BE49-F238E27FC236}">
                <a16:creationId xmlns:a16="http://schemas.microsoft.com/office/drawing/2014/main" id="{7C344C4C-278D-4906-9145-FD762C75104F}"/>
              </a:ext>
            </a:extLst>
          </p:cNvPr>
          <p:cNvSpPr>
            <a:spLocks noGrp="1"/>
          </p:cNvSpPr>
          <p:nvPr>
            <p:ph type="title"/>
          </p:nvPr>
        </p:nvSpPr>
        <p:spPr/>
        <p:txBody>
          <a:bodyPr/>
          <a:lstStyle/>
          <a:p>
            <a:r>
              <a:rPr lang="nl-NL" altLang="nl-NL">
                <a:ea typeface="ＭＳ Ｐゴシック" panose="020B0600070205080204" pitchFamily="34" charset="-128"/>
              </a:rPr>
              <a:t>Thank You !</a:t>
            </a: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
            <a:extLst>
              <a:ext uri="{FF2B5EF4-FFF2-40B4-BE49-F238E27FC236}">
                <a16:creationId xmlns:a16="http://schemas.microsoft.com/office/drawing/2014/main" id="{5AF096AF-6E1F-43A6-B741-77949D9A157F}"/>
              </a:ext>
            </a:extLst>
          </p:cNvPr>
          <p:cNvSpPr>
            <a:spLocks noGrp="1"/>
          </p:cNvSpPr>
          <p:nvPr>
            <p:ph type="title"/>
          </p:nvPr>
        </p:nvSpPr>
        <p:spPr/>
        <p:txBody>
          <a:bodyPr/>
          <a:lstStyle/>
          <a:p>
            <a:r>
              <a:rPr lang="en-GB" altLang="nl-NL">
                <a:ea typeface="ＭＳ Ｐゴシック" panose="020B0600070205080204" pitchFamily="34" charset="-128"/>
              </a:rPr>
              <a:t>Meetings</a:t>
            </a:r>
          </a:p>
        </p:txBody>
      </p:sp>
      <p:sp>
        <p:nvSpPr>
          <p:cNvPr id="5123" name="Content Placeholder 1">
            <a:extLst>
              <a:ext uri="{FF2B5EF4-FFF2-40B4-BE49-F238E27FC236}">
                <a16:creationId xmlns:a16="http://schemas.microsoft.com/office/drawing/2014/main" id="{0E9B93F5-BAD3-45D6-BB34-CECA84D6F214}"/>
              </a:ext>
            </a:extLst>
          </p:cNvPr>
          <p:cNvSpPr>
            <a:spLocks noGrp="1"/>
          </p:cNvSpPr>
          <p:nvPr>
            <p:ph idx="1"/>
          </p:nvPr>
        </p:nvSpPr>
        <p:spPr/>
        <p:txBody>
          <a:bodyPr/>
          <a:lstStyle/>
          <a:p>
            <a:r>
              <a:rPr lang="en-GB" altLang="nl-NL" sz="2400" dirty="0">
                <a:ea typeface="ＭＳ Ｐゴシック" panose="020B0600070205080204" pitchFamily="34" charset="-128"/>
              </a:rPr>
              <a:t>SA1#80: 27 November – 1 December 2017</a:t>
            </a:r>
          </a:p>
          <a:p>
            <a:pPr lvl="1"/>
            <a:r>
              <a:rPr lang="en-GB" altLang="nl-NL" dirty="0">
                <a:ea typeface="ＭＳ Ｐゴシック" panose="020B0600070205080204" pitchFamily="34" charset="-128"/>
              </a:rPr>
              <a:t>Held in Reno, Nevada, US</a:t>
            </a:r>
          </a:p>
          <a:p>
            <a:pPr lvl="1"/>
            <a:r>
              <a:rPr lang="en-GB" altLang="nl-NL" dirty="0">
                <a:ea typeface="ＭＳ Ｐゴシック" panose="020B0600070205080204" pitchFamily="34" charset="-128"/>
              </a:rPr>
              <a:t>Hosted by North American Friends of 3GPP</a:t>
            </a:r>
          </a:p>
          <a:p>
            <a:r>
              <a:rPr lang="en-GB" altLang="nl-NL" sz="2400" dirty="0">
                <a:ea typeface="ＭＳ Ｐゴシック" panose="020B0600070205080204" pitchFamily="34" charset="-128"/>
              </a:rPr>
              <a:t>Drafting sessions chaired by</a:t>
            </a:r>
          </a:p>
          <a:p>
            <a:pPr lvl="1"/>
            <a:r>
              <a:rPr lang="en-GB" altLang="nl-NL" dirty="0">
                <a:ea typeface="ＭＳ Ｐゴシック" panose="020B0600070205080204" pitchFamily="34" charset="-128"/>
              </a:rPr>
              <a:t>Railway &amp; 5GSAT &amp; enIMS+5GMSG: Ki-Dong Lee (LG)</a:t>
            </a:r>
          </a:p>
          <a:p>
            <a:pPr lvl="1"/>
            <a:r>
              <a:rPr lang="en-GB" altLang="nl-NL" dirty="0">
                <a:ea typeface="ＭＳ Ｐゴシック" panose="020B0600070205080204" pitchFamily="34" charset="-128"/>
              </a:rPr>
              <a:t>CAV &amp; 5GLAN+HYPOS+BMNS: Mark Younge (T-Mobile US)</a:t>
            </a:r>
          </a:p>
          <a:p>
            <a:pPr lvl="1"/>
            <a:r>
              <a:rPr lang="en-GB" altLang="nl-NL" dirty="0">
                <a:ea typeface="ＭＳ Ｐゴシック" panose="020B0600070205080204" pitchFamily="34" charset="-128"/>
              </a:rPr>
              <a:t>Access Control &amp; </a:t>
            </a:r>
            <a:r>
              <a:rPr lang="en-GB" altLang="nl-NL" dirty="0" err="1">
                <a:ea typeface="ＭＳ Ｐゴシック" panose="020B0600070205080204" pitchFamily="34" charset="-128"/>
              </a:rPr>
              <a:t>MARCOM+eLESTR</a:t>
            </a:r>
            <a:r>
              <a:rPr lang="en-GB" altLang="nl-NL" dirty="0">
                <a:ea typeface="ＭＳ Ｐゴシック" panose="020B0600070205080204" pitchFamily="34" charset="-128"/>
              </a:rPr>
              <a:t>: Toon Norp (KPN)</a:t>
            </a:r>
          </a:p>
          <a:p>
            <a:pPr lvl="1">
              <a:buFont typeface="Arial" panose="020B0604020202020204" pitchFamily="34" charset="0"/>
              <a:buNone/>
            </a:pPr>
            <a:endParaRPr lang="en-GB" altLang="nl-NL" dirty="0">
              <a:ea typeface="ＭＳ Ｐゴシック" panose="020B0600070205080204" pitchFamily="34" charset="-128"/>
            </a:endParaRPr>
          </a:p>
          <a:p>
            <a:pPr marL="914400" lvl="2" indent="0">
              <a:buFont typeface="Arial" panose="020B0604020202020204" pitchFamily="34" charset="0"/>
              <a:buNone/>
            </a:pPr>
            <a:endParaRPr lang="en-GB" altLang="nl-NL" b="1" dirty="0">
              <a:ea typeface="ＭＳ Ｐゴシック" panose="020B0600070205080204" pitchFamily="34" charset="-128"/>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46" name="Rectangle 1">
            <a:extLst>
              <a:ext uri="{FF2B5EF4-FFF2-40B4-BE49-F238E27FC236}">
                <a16:creationId xmlns:a16="http://schemas.microsoft.com/office/drawing/2014/main" id="{65965E66-D4F5-42CF-BCDF-771281283BD8}"/>
              </a:ext>
            </a:extLst>
          </p:cNvPr>
          <p:cNvSpPr>
            <a:spLocks noGrp="1"/>
          </p:cNvSpPr>
          <p:nvPr>
            <p:ph type="title"/>
          </p:nvPr>
        </p:nvSpPr>
        <p:spPr/>
        <p:txBody>
          <a:bodyPr/>
          <a:lstStyle/>
          <a:p>
            <a:r>
              <a:rPr lang="en-GB" altLang="nl-NL">
                <a:ea typeface="ＭＳ Ｐゴシック" panose="020B0600070205080204" pitchFamily="34" charset="-128"/>
              </a:rPr>
              <a:t>Statistics</a:t>
            </a:r>
          </a:p>
        </p:txBody>
      </p:sp>
      <p:graphicFrame>
        <p:nvGraphicFramePr>
          <p:cNvPr id="2" name="Content Placeholder 1">
            <a:extLst>
              <a:ext uri="{FF2B5EF4-FFF2-40B4-BE49-F238E27FC236}">
                <a16:creationId xmlns:a16="http://schemas.microsoft.com/office/drawing/2014/main" id="{7DA6BE05-C12F-4950-B50E-DCE57B15B950}"/>
              </a:ext>
            </a:extLst>
          </p:cNvPr>
          <p:cNvGraphicFramePr>
            <a:graphicFrameLocks noGrp="1"/>
          </p:cNvGraphicFramePr>
          <p:nvPr>
            <p:ph idx="1"/>
            <p:extLst>
              <p:ext uri="{D42A27DB-BD31-4B8C-83A1-F6EECF244321}">
                <p14:modId xmlns:p14="http://schemas.microsoft.com/office/powerpoint/2010/main" val="1338659930"/>
              </p:ext>
            </p:extLst>
          </p:nvPr>
        </p:nvGraphicFramePr>
        <p:xfrm>
          <a:off x="596105" y="1371600"/>
          <a:ext cx="8256587" cy="4791081"/>
        </p:xfrm>
        <a:graphic>
          <a:graphicData uri="http://schemas.openxmlformats.org/drawingml/2006/table">
            <a:tbl>
              <a:tblPr/>
              <a:tblGrid>
                <a:gridCol w="2229021">
                  <a:extLst>
                    <a:ext uri="{9D8B030D-6E8A-4147-A177-3AD203B41FA5}">
                      <a16:colId xmlns:a16="http://schemas.microsoft.com/office/drawing/2014/main" val="20000"/>
                    </a:ext>
                  </a:extLst>
                </a:gridCol>
                <a:gridCol w="990393">
                  <a:extLst>
                    <a:ext uri="{9D8B030D-6E8A-4147-A177-3AD203B41FA5}">
                      <a16:colId xmlns:a16="http://schemas.microsoft.com/office/drawing/2014/main" val="20001"/>
                    </a:ext>
                  </a:extLst>
                </a:gridCol>
                <a:gridCol w="995778">
                  <a:extLst>
                    <a:ext uri="{9D8B030D-6E8A-4147-A177-3AD203B41FA5}">
                      <a16:colId xmlns:a16="http://schemas.microsoft.com/office/drawing/2014/main" val="20002"/>
                    </a:ext>
                  </a:extLst>
                </a:gridCol>
                <a:gridCol w="1070705">
                  <a:extLst>
                    <a:ext uri="{9D8B030D-6E8A-4147-A177-3AD203B41FA5}">
                      <a16:colId xmlns:a16="http://schemas.microsoft.com/office/drawing/2014/main" val="20003"/>
                    </a:ext>
                  </a:extLst>
                </a:gridCol>
                <a:gridCol w="977601">
                  <a:extLst>
                    <a:ext uri="{9D8B030D-6E8A-4147-A177-3AD203B41FA5}">
                      <a16:colId xmlns:a16="http://schemas.microsoft.com/office/drawing/2014/main" val="20004"/>
                    </a:ext>
                  </a:extLst>
                </a:gridCol>
                <a:gridCol w="1015855">
                  <a:extLst>
                    <a:ext uri="{9D8B030D-6E8A-4147-A177-3AD203B41FA5}">
                      <a16:colId xmlns:a16="http://schemas.microsoft.com/office/drawing/2014/main" val="20005"/>
                    </a:ext>
                  </a:extLst>
                </a:gridCol>
                <a:gridCol w="977234">
                  <a:extLst>
                    <a:ext uri="{9D8B030D-6E8A-4147-A177-3AD203B41FA5}">
                      <a16:colId xmlns:a16="http://schemas.microsoft.com/office/drawing/2014/main" val="20006"/>
                    </a:ext>
                  </a:extLst>
                </a:gridCol>
              </a:tblGrid>
              <a:tr h="395287">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nl-NL" altLang="nl-NL" sz="1700" b="0" i="0" u="none" strike="noStrike" cap="none" normalizeH="0" baseline="0" dirty="0">
                        <a:ln>
                          <a:noFill/>
                        </a:ln>
                        <a:solidFill>
                          <a:srgbClr val="262626"/>
                        </a:solidFill>
                        <a:effectLst/>
                        <a:latin typeface="Calibri" pitchFamily="34" charset="0"/>
                        <a:ea typeface="ＭＳ Ｐゴシック" pitchFamily="34" charset="-128"/>
                      </a:endParaRPr>
                    </a:p>
                  </a:txBody>
                  <a:tcPr marL="91464" marR="91464" marT="45696" marB="45696"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nl-NL" sz="1700" b="1" i="0" u="none" strike="noStrike" cap="none" normalizeH="0" baseline="0" dirty="0">
                          <a:ln>
                            <a:noFill/>
                          </a:ln>
                          <a:solidFill>
                            <a:srgbClr val="000000"/>
                          </a:solidFill>
                          <a:effectLst/>
                          <a:latin typeface="Calibri" pitchFamily="34" charset="0"/>
                          <a:ea typeface="ＭＳ Ｐゴシック" pitchFamily="34" charset="-128"/>
                        </a:rPr>
                        <a:t>Q3 2016</a:t>
                      </a:r>
                    </a:p>
                  </a:txBody>
                  <a:tcPr marL="90019" marR="90019" marT="46788" marB="46788"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nl-NL" sz="1700" b="1" i="0" u="none" strike="noStrike" cap="none" normalizeH="0" baseline="0" dirty="0">
                          <a:ln>
                            <a:noFill/>
                          </a:ln>
                          <a:solidFill>
                            <a:srgbClr val="000000"/>
                          </a:solidFill>
                          <a:effectLst/>
                          <a:latin typeface="Calibri" pitchFamily="34" charset="0"/>
                          <a:ea typeface="ＭＳ Ｐゴシック" pitchFamily="34" charset="-128"/>
                        </a:rPr>
                        <a:t>Q4 2016</a:t>
                      </a:r>
                    </a:p>
                  </a:txBody>
                  <a:tcPr marL="90019" marR="90019" marT="46788" marB="46788"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nl-NL" sz="1700" b="1" i="0" u="none" strike="noStrike" cap="none" normalizeH="0" baseline="0" dirty="0">
                          <a:ln>
                            <a:noFill/>
                          </a:ln>
                          <a:solidFill>
                            <a:srgbClr val="000000"/>
                          </a:solidFill>
                          <a:effectLst/>
                          <a:latin typeface="Calibri" pitchFamily="34" charset="0"/>
                          <a:ea typeface="ＭＳ Ｐゴシック" pitchFamily="34" charset="-128"/>
                        </a:rPr>
                        <a:t>Q1 2017*</a:t>
                      </a:r>
                    </a:p>
                  </a:txBody>
                  <a:tcPr marL="90019" marR="90019" marT="46788" marB="46788"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nl-NL" sz="1700" b="1" i="0" u="none" strike="noStrike" cap="none" normalizeH="0" baseline="0" dirty="0">
                          <a:ln>
                            <a:noFill/>
                          </a:ln>
                          <a:solidFill>
                            <a:srgbClr val="000000"/>
                          </a:solidFill>
                          <a:effectLst/>
                          <a:latin typeface="Calibri" pitchFamily="34" charset="0"/>
                          <a:ea typeface="ＭＳ Ｐゴシック" pitchFamily="34" charset="-128"/>
                        </a:rPr>
                        <a:t>Q2 2017</a:t>
                      </a:r>
                    </a:p>
                  </a:txBody>
                  <a:tcPr marL="90019" marR="90019" marT="46788" marB="46788"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nl-NL" sz="1700" b="1" i="0" u="none" strike="noStrike" cap="none" normalizeH="0" baseline="0" dirty="0">
                          <a:ln>
                            <a:noFill/>
                          </a:ln>
                          <a:solidFill>
                            <a:srgbClr val="000000"/>
                          </a:solidFill>
                          <a:effectLst/>
                          <a:latin typeface="Calibri" pitchFamily="34" charset="0"/>
                          <a:ea typeface="ＭＳ Ｐゴシック" pitchFamily="34" charset="-128"/>
                        </a:rPr>
                        <a:t>Q3 2017</a:t>
                      </a:r>
                    </a:p>
                  </a:txBody>
                  <a:tcPr marL="90019" marR="90019" marT="46788" marB="46788"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nl-NL" sz="1700" b="1" i="0" u="none" strike="noStrike" cap="none" normalizeH="0" baseline="0" dirty="0">
                          <a:ln>
                            <a:noFill/>
                          </a:ln>
                          <a:solidFill>
                            <a:srgbClr val="000000"/>
                          </a:solidFill>
                          <a:effectLst/>
                          <a:latin typeface="Calibri" pitchFamily="34" charset="0"/>
                          <a:ea typeface="ＭＳ Ｐゴシック" pitchFamily="34" charset="-128"/>
                        </a:rPr>
                        <a:t>Q4 2017</a:t>
                      </a:r>
                    </a:p>
                  </a:txBody>
                  <a:tcPr marL="90019" marR="90019" marT="46788" marB="46788"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3381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rgbClr val="262626"/>
                          </a:solidFill>
                          <a:effectLst/>
                          <a:latin typeface="Calibri" pitchFamily="34" charset="0"/>
                          <a:ea typeface="ＭＳ Ｐゴシック" pitchFamily="34" charset="-128"/>
                        </a:rPr>
                        <a:t>Attended delegates</a:t>
                      </a:r>
                    </a:p>
                  </a:txBody>
                  <a:tcPr marL="91464" marR="91464" marT="45696" marB="45696"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dirty="0">
                          <a:ln>
                            <a:noFill/>
                          </a:ln>
                          <a:solidFill>
                            <a:schemeClr val="tx1"/>
                          </a:solidFill>
                          <a:effectLst/>
                          <a:latin typeface="Calibri" pitchFamily="34" charset="0"/>
                          <a:ea typeface="ＭＳ Ｐゴシック" pitchFamily="34" charset="-128"/>
                        </a:rPr>
                        <a:t>90</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a:ln>
                            <a:noFill/>
                          </a:ln>
                          <a:solidFill>
                            <a:schemeClr val="tx1"/>
                          </a:solidFill>
                          <a:effectLst/>
                          <a:latin typeface="Calibri" pitchFamily="34" charset="0"/>
                          <a:ea typeface="ＭＳ Ｐゴシック" pitchFamily="34" charset="-128"/>
                        </a:rPr>
                        <a:t>79</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202</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70</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71</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160</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01"/>
                  </a:ext>
                </a:extLst>
              </a:tr>
              <a:tr h="3381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rgbClr val="262626"/>
                          </a:solidFill>
                          <a:effectLst/>
                          <a:latin typeface="Calibri" pitchFamily="34" charset="0"/>
                          <a:ea typeface="ＭＳ Ｐゴシック" pitchFamily="34" charset="-128"/>
                        </a:rPr>
                        <a:t>Docs at meeting end</a:t>
                      </a:r>
                    </a:p>
                  </a:txBody>
                  <a:tcPr marL="91464" marR="91464" marT="45696" marB="45696"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dirty="0">
                          <a:ln>
                            <a:noFill/>
                          </a:ln>
                          <a:solidFill>
                            <a:schemeClr val="tx1"/>
                          </a:solidFill>
                          <a:effectLst/>
                          <a:latin typeface="Calibri" pitchFamily="34" charset="0"/>
                          <a:ea typeface="ＭＳ Ｐゴシック" pitchFamily="34" charset="-128"/>
                        </a:rPr>
                        <a:t>522</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a:ln>
                            <a:noFill/>
                          </a:ln>
                          <a:solidFill>
                            <a:schemeClr val="tx1"/>
                          </a:solidFill>
                          <a:effectLst/>
                          <a:latin typeface="Calibri" pitchFamily="34" charset="0"/>
                          <a:ea typeface="ＭＳ Ｐゴシック" pitchFamily="34" charset="-128"/>
                        </a:rPr>
                        <a:t>413</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chemeClr val="tx1"/>
                          </a:solidFill>
                          <a:effectLst/>
                          <a:latin typeface="Calibri" pitchFamily="34" charset="0"/>
                          <a:ea typeface="ＭＳ Ｐゴシック" pitchFamily="34" charset="-128"/>
                        </a:rPr>
                        <a:t>828</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382</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501</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600</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381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rgbClr val="262626"/>
                          </a:solidFill>
                          <a:effectLst/>
                          <a:latin typeface="Calibri" pitchFamily="34" charset="0"/>
                          <a:ea typeface="ＭＳ Ｐゴシック" pitchFamily="34" charset="-128"/>
                        </a:rPr>
                        <a:t>Docs at meeting start</a:t>
                      </a:r>
                    </a:p>
                  </a:txBody>
                  <a:tcPr marL="91464" marR="91464" marT="45696" marB="45696"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dirty="0">
                          <a:ln>
                            <a:noFill/>
                          </a:ln>
                          <a:solidFill>
                            <a:schemeClr val="tx1"/>
                          </a:solidFill>
                          <a:effectLst/>
                          <a:latin typeface="Calibri" pitchFamily="34" charset="0"/>
                          <a:ea typeface="ＭＳ Ｐゴシック" pitchFamily="34" charset="-128"/>
                        </a:rPr>
                        <a:t>240</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a:ln>
                            <a:noFill/>
                          </a:ln>
                          <a:solidFill>
                            <a:schemeClr val="tx1"/>
                          </a:solidFill>
                          <a:effectLst/>
                          <a:latin typeface="Calibri" pitchFamily="34" charset="0"/>
                          <a:ea typeface="ＭＳ Ｐゴシック" pitchFamily="34" charset="-128"/>
                        </a:rPr>
                        <a:t>180</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chemeClr val="tx1"/>
                          </a:solidFill>
                          <a:effectLst/>
                          <a:latin typeface="Calibri" pitchFamily="34" charset="0"/>
                          <a:ea typeface="ＭＳ Ｐゴシック" pitchFamily="34" charset="-128"/>
                        </a:rPr>
                        <a:t>372</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183</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224</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247</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03"/>
                  </a:ext>
                </a:extLst>
              </a:tr>
              <a:tr h="3381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rgbClr val="262626"/>
                          </a:solidFill>
                          <a:effectLst/>
                          <a:latin typeface="Calibri" pitchFamily="34" charset="0"/>
                          <a:ea typeface="ＭＳ Ｐゴシック" pitchFamily="34" charset="-128"/>
                        </a:rPr>
                        <a:t>Incoming LS</a:t>
                      </a:r>
                    </a:p>
                  </a:txBody>
                  <a:tcPr marL="91464" marR="91464" marT="45696" marB="45696"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dirty="0">
                          <a:ln>
                            <a:noFill/>
                          </a:ln>
                          <a:solidFill>
                            <a:schemeClr val="tx1"/>
                          </a:solidFill>
                          <a:effectLst/>
                          <a:latin typeface="Calibri" pitchFamily="34" charset="0"/>
                          <a:ea typeface="ＭＳ Ｐゴシック" pitchFamily="34" charset="-128"/>
                        </a:rPr>
                        <a:t>25</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a:ln>
                            <a:noFill/>
                          </a:ln>
                          <a:solidFill>
                            <a:schemeClr val="tx1"/>
                          </a:solidFill>
                          <a:effectLst/>
                          <a:latin typeface="Calibri" pitchFamily="34" charset="0"/>
                          <a:ea typeface="ＭＳ Ｐゴシック" pitchFamily="34" charset="-128"/>
                        </a:rPr>
                        <a:t>25</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chemeClr val="tx1"/>
                          </a:solidFill>
                          <a:effectLst/>
                          <a:latin typeface="Calibri" pitchFamily="34" charset="0"/>
                          <a:ea typeface="ＭＳ Ｐゴシック" pitchFamily="34" charset="-128"/>
                        </a:rPr>
                        <a:t>26</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26</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33</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37</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381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rgbClr val="262626"/>
                          </a:solidFill>
                          <a:effectLst/>
                          <a:latin typeface="Calibri" pitchFamily="34" charset="0"/>
                          <a:ea typeface="ＭＳ Ｐゴシック" pitchFamily="34" charset="-128"/>
                        </a:rPr>
                        <a:t>Outgoing LS</a:t>
                      </a:r>
                    </a:p>
                  </a:txBody>
                  <a:tcPr marL="91464" marR="91464" marT="45696" marB="45696"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dirty="0">
                          <a:ln>
                            <a:noFill/>
                          </a:ln>
                          <a:solidFill>
                            <a:schemeClr val="tx1"/>
                          </a:solidFill>
                          <a:effectLst/>
                          <a:latin typeface="Calibri" pitchFamily="34" charset="0"/>
                          <a:ea typeface="ＭＳ Ｐゴシック" pitchFamily="34" charset="-128"/>
                        </a:rPr>
                        <a:t>9</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dirty="0">
                          <a:ln>
                            <a:noFill/>
                          </a:ln>
                          <a:solidFill>
                            <a:schemeClr val="tx1"/>
                          </a:solidFill>
                          <a:effectLst/>
                          <a:latin typeface="Calibri" pitchFamily="34" charset="0"/>
                          <a:ea typeface="ＭＳ Ｐゴシック" pitchFamily="34" charset="-128"/>
                        </a:rPr>
                        <a:t>11</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chemeClr val="tx1"/>
                          </a:solidFill>
                          <a:effectLst/>
                          <a:latin typeface="Calibri" pitchFamily="34" charset="0"/>
                          <a:ea typeface="ＭＳ Ｐゴシック" pitchFamily="34" charset="-128"/>
                        </a:rPr>
                        <a:t>16</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11</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9</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11</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05"/>
                  </a:ext>
                </a:extLst>
              </a:tr>
              <a:tr h="3381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rgbClr val="262626"/>
                          </a:solidFill>
                          <a:effectLst/>
                          <a:latin typeface="Calibri" pitchFamily="34" charset="0"/>
                          <a:ea typeface="ＭＳ Ｐゴシック" pitchFamily="34" charset="-128"/>
                        </a:rPr>
                        <a:t>Agreed CRs</a:t>
                      </a:r>
                    </a:p>
                  </a:txBody>
                  <a:tcPr marL="91464" marR="91464" marT="45696" marB="45696"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dirty="0">
                          <a:ln>
                            <a:noFill/>
                          </a:ln>
                          <a:solidFill>
                            <a:schemeClr val="tx1"/>
                          </a:solidFill>
                          <a:effectLst/>
                          <a:latin typeface="Calibri" pitchFamily="34" charset="0"/>
                          <a:ea typeface="ＭＳ Ｐゴシック" pitchFamily="34" charset="-128"/>
                        </a:rPr>
                        <a:t>64</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dirty="0">
                          <a:ln>
                            <a:noFill/>
                          </a:ln>
                          <a:solidFill>
                            <a:schemeClr val="tx1"/>
                          </a:solidFill>
                          <a:effectLst/>
                          <a:latin typeface="Calibri" pitchFamily="34" charset="0"/>
                          <a:ea typeface="ＭＳ Ｐゴシック" pitchFamily="34" charset="-128"/>
                        </a:rPr>
                        <a:t>17</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chemeClr val="tx1"/>
                          </a:solidFill>
                          <a:effectLst/>
                          <a:latin typeface="Calibri" pitchFamily="34" charset="0"/>
                          <a:ea typeface="ＭＳ Ｐゴシック" pitchFamily="34" charset="-128"/>
                        </a:rPr>
                        <a:t>38</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44</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49</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34</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381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rgbClr val="262626"/>
                          </a:solidFill>
                          <a:effectLst/>
                          <a:latin typeface="Calibri" pitchFamily="34" charset="0"/>
                          <a:ea typeface="ＭＳ Ｐゴシック" pitchFamily="34" charset="-128"/>
                        </a:rPr>
                        <a:t>Agreed alignment CRs</a:t>
                      </a:r>
                    </a:p>
                  </a:txBody>
                  <a:tcPr marL="91464" marR="91464" marT="45696" marB="45696"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dirty="0">
                          <a:ln>
                            <a:noFill/>
                          </a:ln>
                          <a:solidFill>
                            <a:schemeClr val="tx1"/>
                          </a:solidFill>
                          <a:effectLst/>
                          <a:latin typeface="Calibri" pitchFamily="34" charset="0"/>
                          <a:ea typeface="ＭＳ Ｐゴシック" pitchFamily="34" charset="-128"/>
                        </a:rPr>
                        <a:t>1</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dirty="0">
                          <a:ln>
                            <a:noFill/>
                          </a:ln>
                          <a:solidFill>
                            <a:schemeClr val="tx1"/>
                          </a:solidFill>
                          <a:effectLst/>
                          <a:latin typeface="Calibri" pitchFamily="34" charset="0"/>
                          <a:ea typeface="ＭＳ Ｐゴシック" pitchFamily="34" charset="-128"/>
                        </a:rPr>
                        <a:t>1</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chemeClr val="tx1"/>
                          </a:solidFill>
                          <a:effectLst/>
                          <a:latin typeface="Calibri" pitchFamily="34" charset="0"/>
                          <a:ea typeface="ＭＳ Ｐゴシック" pitchFamily="34" charset="-128"/>
                        </a:rPr>
                        <a:t>3</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6</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8</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2</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07"/>
                  </a:ext>
                </a:extLst>
              </a:tr>
              <a:tr h="3381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rgbClr val="262626"/>
                          </a:solidFill>
                          <a:effectLst/>
                          <a:latin typeface="Calibri" pitchFamily="34" charset="0"/>
                          <a:ea typeface="ＭＳ Ｐゴシック" pitchFamily="34" charset="-128"/>
                        </a:rPr>
                        <a:t>New Study Items</a:t>
                      </a:r>
                    </a:p>
                  </a:txBody>
                  <a:tcPr marL="91464" marR="91464" marT="45696" marB="45696"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dirty="0">
                          <a:ln>
                            <a:noFill/>
                          </a:ln>
                          <a:solidFill>
                            <a:schemeClr val="tx1"/>
                          </a:solidFill>
                          <a:effectLst/>
                          <a:latin typeface="Calibri" pitchFamily="34" charset="0"/>
                          <a:ea typeface="ＭＳ Ｐゴシック" pitchFamily="34" charset="-128"/>
                        </a:rPr>
                        <a:t>2</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dirty="0">
                          <a:ln>
                            <a:noFill/>
                          </a:ln>
                          <a:solidFill>
                            <a:schemeClr val="tx1"/>
                          </a:solidFill>
                          <a:effectLst/>
                          <a:latin typeface="Calibri" pitchFamily="34" charset="0"/>
                          <a:ea typeface="ＭＳ Ｐゴシック" pitchFamily="34" charset="-128"/>
                        </a:rPr>
                        <a:t>1</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1</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3</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4</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2</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381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rgbClr val="262626"/>
                          </a:solidFill>
                          <a:effectLst/>
                          <a:latin typeface="Calibri" pitchFamily="34" charset="0"/>
                          <a:ea typeface="ＭＳ Ｐゴシック" pitchFamily="34" charset="-128"/>
                        </a:rPr>
                        <a:t>New Work Items</a:t>
                      </a:r>
                    </a:p>
                  </a:txBody>
                  <a:tcPr marL="91464" marR="91464" marT="45696" marB="45696"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dirty="0">
                          <a:ln>
                            <a:noFill/>
                          </a:ln>
                          <a:solidFill>
                            <a:schemeClr val="tx1"/>
                          </a:solidFill>
                          <a:effectLst/>
                          <a:latin typeface="Calibri" pitchFamily="34" charset="0"/>
                          <a:ea typeface="ＭＳ Ｐゴシック" pitchFamily="34" charset="-128"/>
                        </a:rPr>
                        <a:t>2</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a:ln>
                            <a:noFill/>
                          </a:ln>
                          <a:solidFill>
                            <a:schemeClr val="tx1"/>
                          </a:solidFill>
                          <a:effectLst/>
                          <a:latin typeface="Calibri" pitchFamily="34" charset="0"/>
                          <a:ea typeface="ＭＳ Ｐゴシック" pitchFamily="34" charset="-128"/>
                        </a:rPr>
                        <a:t>2</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4</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2</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0</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2</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09"/>
                  </a:ext>
                </a:extLst>
              </a:tr>
              <a:tr h="3381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rgbClr val="262626"/>
                          </a:solidFill>
                          <a:effectLst/>
                          <a:latin typeface="Calibri" pitchFamily="34" charset="0"/>
                          <a:ea typeface="ＭＳ Ｐゴシック" pitchFamily="34" charset="-128"/>
                        </a:rPr>
                        <a:t>Revised WID/SID</a:t>
                      </a:r>
                    </a:p>
                  </a:txBody>
                  <a:tcPr marL="91464" marR="91464" marT="45696" marB="45696"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dirty="0">
                          <a:ln>
                            <a:noFill/>
                          </a:ln>
                          <a:solidFill>
                            <a:schemeClr val="tx1"/>
                          </a:solidFill>
                          <a:effectLst/>
                          <a:latin typeface="Calibri" pitchFamily="34" charset="0"/>
                          <a:ea typeface="ＭＳ Ｐゴシック" pitchFamily="34" charset="-128"/>
                        </a:rPr>
                        <a:t>0</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dirty="0">
                          <a:ln>
                            <a:noFill/>
                          </a:ln>
                          <a:solidFill>
                            <a:schemeClr val="tx1"/>
                          </a:solidFill>
                          <a:effectLst/>
                          <a:latin typeface="Calibri" pitchFamily="34" charset="0"/>
                          <a:ea typeface="ＭＳ Ｐゴシック" pitchFamily="34" charset="-128"/>
                        </a:rPr>
                        <a:t>2</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1</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1</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1</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0</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3381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rgbClr val="262626"/>
                          </a:solidFill>
                          <a:effectLst/>
                          <a:latin typeface="Calibri" pitchFamily="34" charset="0"/>
                          <a:ea typeface="ＭＳ Ｐゴシック" pitchFamily="34" charset="-128"/>
                        </a:rPr>
                        <a:t>TR/TS for Information</a:t>
                      </a:r>
                    </a:p>
                  </a:txBody>
                  <a:tcPr marL="91464" marR="91464" marT="45696" marB="45696"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a:ln>
                            <a:noFill/>
                          </a:ln>
                          <a:solidFill>
                            <a:schemeClr val="tx1"/>
                          </a:solidFill>
                          <a:effectLst/>
                          <a:latin typeface="Calibri" pitchFamily="34" charset="0"/>
                          <a:ea typeface="ＭＳ Ｐゴシック" pitchFamily="34" charset="-128"/>
                        </a:rPr>
                        <a:t>1</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dirty="0">
                          <a:ln>
                            <a:noFill/>
                          </a:ln>
                          <a:solidFill>
                            <a:schemeClr val="tx1"/>
                          </a:solidFill>
                          <a:effectLst/>
                          <a:latin typeface="Calibri" pitchFamily="34" charset="0"/>
                          <a:ea typeface="ＭＳ Ｐゴシック" pitchFamily="34" charset="-128"/>
                        </a:rPr>
                        <a:t>2</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0</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1</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0</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3</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11"/>
                  </a:ext>
                </a:extLst>
              </a:tr>
              <a:tr h="3381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rgbClr val="262626"/>
                          </a:solidFill>
                          <a:effectLst/>
                          <a:latin typeface="Calibri" pitchFamily="34" charset="0"/>
                          <a:ea typeface="ＭＳ Ｐゴシック" pitchFamily="34" charset="-128"/>
                        </a:rPr>
                        <a:t>TR/TS for Approval</a:t>
                      </a:r>
                    </a:p>
                  </a:txBody>
                  <a:tcPr marL="91464" marR="91464" marT="45696" marB="45696"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a:ln>
                            <a:noFill/>
                          </a:ln>
                          <a:solidFill>
                            <a:schemeClr val="tx1"/>
                          </a:solidFill>
                          <a:effectLst/>
                          <a:latin typeface="Calibri" pitchFamily="34" charset="0"/>
                          <a:ea typeface="ＭＳ Ｐゴシック" pitchFamily="34" charset="-128"/>
                        </a:rPr>
                        <a:t>0</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dirty="0">
                          <a:ln>
                            <a:noFill/>
                          </a:ln>
                          <a:solidFill>
                            <a:schemeClr val="tx1"/>
                          </a:solidFill>
                          <a:effectLst/>
                          <a:latin typeface="Calibri" pitchFamily="34" charset="0"/>
                          <a:ea typeface="ＭＳ Ｐゴシック" pitchFamily="34" charset="-128"/>
                        </a:rPr>
                        <a:t>1</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chemeClr val="tx1"/>
                          </a:solidFill>
                          <a:effectLst/>
                          <a:latin typeface="Calibri" pitchFamily="34" charset="0"/>
                          <a:ea typeface="ＭＳ Ｐゴシック" pitchFamily="34" charset="-128"/>
                        </a:rPr>
                        <a:t>3</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0</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1</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0</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r h="3381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rgbClr val="262626"/>
                          </a:solidFill>
                          <a:effectLst/>
                          <a:latin typeface="Calibri" pitchFamily="34" charset="0"/>
                          <a:ea typeface="ＭＳ Ｐゴシック" pitchFamily="34" charset="-128"/>
                        </a:rPr>
                        <a:t>Meeting time (hours)</a:t>
                      </a:r>
                    </a:p>
                  </a:txBody>
                  <a:tcPr marL="91464" marR="91464" marT="45696" marB="45696"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altLang="nl-NL" sz="1600" b="0" i="0" u="none" strike="noStrike" cap="none" normalizeH="0" baseline="0" dirty="0">
                          <a:ln>
                            <a:noFill/>
                          </a:ln>
                          <a:solidFill>
                            <a:schemeClr val="tx1"/>
                          </a:solidFill>
                          <a:effectLst/>
                          <a:latin typeface="Calibri" pitchFamily="34" charset="0"/>
                          <a:ea typeface="ＭＳ Ｐゴシック" pitchFamily="34" charset="-128"/>
                        </a:rPr>
                        <a:t>          52</a:t>
                      </a:r>
                      <a:endParaRPr kumimoji="0" lang="en-US" altLang="nl-NL" sz="1600" b="0" i="0" u="none" strike="noStrike" cap="none" normalizeH="0" baseline="0" dirty="0">
                        <a:ln>
                          <a:noFill/>
                        </a:ln>
                        <a:solidFill>
                          <a:schemeClr val="tx1"/>
                        </a:solidFill>
                        <a:effectLst/>
                        <a:latin typeface="Calibri" pitchFamily="34" charset="0"/>
                        <a:ea typeface="ＭＳ Ｐゴシック" pitchFamily="34" charset="-128"/>
                      </a:endParaRP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a:ln>
                            <a:noFill/>
                          </a:ln>
                          <a:solidFill>
                            <a:schemeClr val="tx1"/>
                          </a:solidFill>
                          <a:effectLst/>
                          <a:latin typeface="Calibri" pitchFamily="34" charset="0"/>
                          <a:ea typeface="ＭＳ Ｐゴシック" pitchFamily="34" charset="-128"/>
                        </a:rPr>
                        <a:t>52</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chemeClr val="tx1"/>
                          </a:solidFill>
                          <a:effectLst/>
                          <a:latin typeface="Calibri" pitchFamily="34" charset="0"/>
                          <a:ea typeface="ＭＳ Ｐゴシック" pitchFamily="34" charset="-128"/>
                        </a:rPr>
                        <a:t>88.5</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44</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51</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52.5</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13"/>
                  </a:ext>
                </a:extLst>
              </a:tr>
            </a:tbl>
          </a:graphicData>
        </a:graphic>
      </p:graphicFrame>
      <p:sp>
        <p:nvSpPr>
          <p:cNvPr id="5" name="TextBox 4">
            <a:extLst>
              <a:ext uri="{FF2B5EF4-FFF2-40B4-BE49-F238E27FC236}">
                <a16:creationId xmlns:a16="http://schemas.microsoft.com/office/drawing/2014/main" id="{5D922525-50CC-4B94-91BE-46E3D576531A}"/>
              </a:ext>
            </a:extLst>
          </p:cNvPr>
          <p:cNvSpPr txBox="1"/>
          <p:nvPr/>
        </p:nvSpPr>
        <p:spPr>
          <a:xfrm>
            <a:off x="522288" y="6124575"/>
            <a:ext cx="8256587" cy="307975"/>
          </a:xfrm>
          <a:prstGeom prst="rect">
            <a:avLst/>
          </a:prstGeom>
          <a:noFill/>
        </p:spPr>
        <p:txBody>
          <a:bodyPr>
            <a:spAutoFit/>
          </a:bodyPr>
          <a:lstStyle/>
          <a:p>
            <a:pPr eaLnBrk="1" hangingPunct="1">
              <a:defRPr/>
            </a:pPr>
            <a:r>
              <a:rPr lang="en-GB" sz="1400" dirty="0">
                <a:solidFill>
                  <a:schemeClr val="accent3">
                    <a:lumMod val="50000"/>
                  </a:schemeClr>
                </a:solidFill>
                <a:latin typeface="+mn-lt"/>
                <a:ea typeface="+mn-ea"/>
              </a:rPr>
              <a:t>* Includes docs &amp; time of more than one meeting. Delegate count is for meeting with highest attendance</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a:extLst>
              <a:ext uri="{FF2B5EF4-FFF2-40B4-BE49-F238E27FC236}">
                <a16:creationId xmlns:a16="http://schemas.microsoft.com/office/drawing/2014/main" id="{00000000-0008-0000-0000-000004000000}"/>
              </a:ext>
            </a:extLst>
          </p:cNvPr>
          <p:cNvGraphicFramePr>
            <a:graphicFrameLocks/>
          </p:cNvGraphicFramePr>
          <p:nvPr>
            <p:extLst>
              <p:ext uri="{D42A27DB-BD31-4B8C-83A1-F6EECF244321}">
                <p14:modId xmlns:p14="http://schemas.microsoft.com/office/powerpoint/2010/main" val="2581000938"/>
              </p:ext>
            </p:extLst>
          </p:nvPr>
        </p:nvGraphicFramePr>
        <p:xfrm>
          <a:off x="592137" y="1207008"/>
          <a:ext cx="8213535" cy="5422392"/>
        </p:xfrm>
        <a:graphic>
          <a:graphicData uri="http://schemas.openxmlformats.org/drawingml/2006/chart">
            <c:chart xmlns:c="http://schemas.openxmlformats.org/drawingml/2006/chart" xmlns:r="http://schemas.openxmlformats.org/officeDocument/2006/relationships" r:id="rId3"/>
          </a:graphicData>
        </a:graphic>
      </p:graphicFrame>
      <p:sp>
        <p:nvSpPr>
          <p:cNvPr id="7171" name="Title 11">
            <a:extLst>
              <a:ext uri="{FF2B5EF4-FFF2-40B4-BE49-F238E27FC236}">
                <a16:creationId xmlns:a16="http://schemas.microsoft.com/office/drawing/2014/main" id="{4ECF005C-DBF6-476D-9F1D-A0F306E1EAE3}"/>
              </a:ext>
            </a:extLst>
          </p:cNvPr>
          <p:cNvSpPr>
            <a:spLocks noGrp="1"/>
          </p:cNvSpPr>
          <p:nvPr>
            <p:ph type="title"/>
          </p:nvPr>
        </p:nvSpPr>
        <p:spPr/>
        <p:txBody>
          <a:bodyPr/>
          <a:lstStyle/>
          <a:p>
            <a:r>
              <a:rPr lang="en-GB" altLang="nl-NL">
                <a:ea typeface="ＭＳ Ｐゴシック" panose="020B0600070205080204" pitchFamily="34" charset="-128"/>
              </a:rPr>
              <a:t>Documents per quarter</a:t>
            </a:r>
          </a:p>
        </p:txBody>
      </p:sp>
      <p:sp>
        <p:nvSpPr>
          <p:cNvPr id="7173" name="TextBox 8">
            <a:extLst>
              <a:ext uri="{FF2B5EF4-FFF2-40B4-BE49-F238E27FC236}">
                <a16:creationId xmlns:a16="http://schemas.microsoft.com/office/drawing/2014/main" id="{0D8BCA9E-CAE5-4319-928B-F015F51284E2}"/>
              </a:ext>
            </a:extLst>
          </p:cNvPr>
          <p:cNvSpPr txBox="1">
            <a:spLocks noChangeArrowheads="1"/>
          </p:cNvSpPr>
          <p:nvPr/>
        </p:nvSpPr>
        <p:spPr bwMode="auto">
          <a:xfrm>
            <a:off x="8116888" y="5199063"/>
            <a:ext cx="23336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r>
              <a:rPr lang="en-GB" altLang="nl-NL"/>
              <a:t>*</a:t>
            </a:r>
          </a:p>
        </p:txBody>
      </p:sp>
      <p:sp>
        <p:nvSpPr>
          <p:cNvPr id="12" name="TextBox 11">
            <a:extLst>
              <a:ext uri="{FF2B5EF4-FFF2-40B4-BE49-F238E27FC236}">
                <a16:creationId xmlns:a16="http://schemas.microsoft.com/office/drawing/2014/main" id="{3E5A56D8-0188-46D5-9F44-104439F499D4}"/>
              </a:ext>
            </a:extLst>
          </p:cNvPr>
          <p:cNvSpPr txBox="1"/>
          <p:nvPr/>
        </p:nvSpPr>
        <p:spPr>
          <a:xfrm>
            <a:off x="4867275" y="6030913"/>
            <a:ext cx="3684588" cy="338137"/>
          </a:xfrm>
          <a:prstGeom prst="rect">
            <a:avLst/>
          </a:prstGeom>
          <a:noFill/>
        </p:spPr>
        <p:txBody>
          <a:bodyPr>
            <a:spAutoFit/>
          </a:bodyPr>
          <a:lstStyle/>
          <a:p>
            <a:pPr eaLnBrk="1" hangingPunct="1">
              <a:defRPr/>
            </a:pPr>
            <a:r>
              <a:rPr lang="en-GB" sz="1600" dirty="0">
                <a:solidFill>
                  <a:schemeClr val="accent3">
                    <a:lumMod val="50000"/>
                  </a:schemeClr>
                </a:solidFill>
                <a:latin typeface="+mn-lt"/>
                <a:ea typeface="+mn-ea"/>
              </a:rPr>
              <a:t>* Includes docs of more than one meeting</a:t>
            </a:r>
          </a:p>
        </p:txBody>
      </p:sp>
    </p:spTree>
    <p:extLst>
      <p:ext uri="{BB962C8B-B14F-4D97-AF65-F5344CB8AC3E}">
        <p14:creationId xmlns:p14="http://schemas.microsoft.com/office/powerpoint/2010/main" val="1728309070"/>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815A6E3C-F3D6-42EF-9045-54FF89AA6D68}"/>
              </a:ext>
            </a:extLst>
          </p:cNvPr>
          <p:cNvSpPr>
            <a:spLocks noGrp="1"/>
          </p:cNvSpPr>
          <p:nvPr>
            <p:ph type="title"/>
          </p:nvPr>
        </p:nvSpPr>
        <p:spPr/>
        <p:txBody>
          <a:bodyPr/>
          <a:lstStyle/>
          <a:p>
            <a:r>
              <a:rPr lang="en-GB" altLang="nl-NL">
                <a:ea typeface="ＭＳ Ｐゴシック" panose="020B0600070205080204" pitchFamily="34" charset="-128"/>
              </a:rPr>
              <a:t>Meeting time [hours]</a:t>
            </a:r>
          </a:p>
        </p:txBody>
      </p:sp>
      <p:sp>
        <p:nvSpPr>
          <p:cNvPr id="5" name="TextBox 4">
            <a:extLst>
              <a:ext uri="{FF2B5EF4-FFF2-40B4-BE49-F238E27FC236}">
                <a16:creationId xmlns:a16="http://schemas.microsoft.com/office/drawing/2014/main" id="{1C0486ED-9476-4E2D-95BB-DB001D29ED66}"/>
              </a:ext>
            </a:extLst>
          </p:cNvPr>
          <p:cNvSpPr txBox="1"/>
          <p:nvPr/>
        </p:nvSpPr>
        <p:spPr>
          <a:xfrm>
            <a:off x="4867275" y="6030913"/>
            <a:ext cx="3684588" cy="338137"/>
          </a:xfrm>
          <a:prstGeom prst="rect">
            <a:avLst/>
          </a:prstGeom>
          <a:noFill/>
        </p:spPr>
        <p:txBody>
          <a:bodyPr>
            <a:spAutoFit/>
          </a:bodyPr>
          <a:lstStyle/>
          <a:p>
            <a:pPr eaLnBrk="1" hangingPunct="1">
              <a:defRPr/>
            </a:pPr>
            <a:r>
              <a:rPr lang="en-GB" sz="1600" dirty="0">
                <a:solidFill>
                  <a:schemeClr val="accent3">
                    <a:lumMod val="50000"/>
                  </a:schemeClr>
                </a:solidFill>
                <a:latin typeface="+mn-lt"/>
                <a:ea typeface="+mn-ea"/>
              </a:rPr>
              <a:t>* Includes more than one meeting</a:t>
            </a:r>
          </a:p>
        </p:txBody>
      </p:sp>
      <p:graphicFrame>
        <p:nvGraphicFramePr>
          <p:cNvPr id="8" name="Chart 7">
            <a:extLst>
              <a:ext uri="{FF2B5EF4-FFF2-40B4-BE49-F238E27FC236}">
                <a16:creationId xmlns:a16="http://schemas.microsoft.com/office/drawing/2014/main" id="{00000000-0008-0000-0000-000003000000}"/>
              </a:ext>
            </a:extLst>
          </p:cNvPr>
          <p:cNvGraphicFramePr>
            <a:graphicFrameLocks/>
          </p:cNvGraphicFramePr>
          <p:nvPr>
            <p:extLst>
              <p:ext uri="{D42A27DB-BD31-4B8C-83A1-F6EECF244321}">
                <p14:modId xmlns:p14="http://schemas.microsoft.com/office/powerpoint/2010/main" val="2733476936"/>
              </p:ext>
            </p:extLst>
          </p:nvPr>
        </p:nvGraphicFramePr>
        <p:xfrm>
          <a:off x="592138" y="1243583"/>
          <a:ext cx="8174036" cy="5125467"/>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00000000-0008-0000-0100-000005000000}"/>
              </a:ext>
            </a:extLst>
          </p:cNvPr>
          <p:cNvGraphicFramePr>
            <a:graphicFrameLocks/>
          </p:cNvGraphicFramePr>
          <p:nvPr>
            <p:extLst>
              <p:ext uri="{D42A27DB-BD31-4B8C-83A1-F6EECF244321}">
                <p14:modId xmlns:p14="http://schemas.microsoft.com/office/powerpoint/2010/main" val="2800524606"/>
              </p:ext>
            </p:extLst>
          </p:nvPr>
        </p:nvGraphicFramePr>
        <p:xfrm>
          <a:off x="603504" y="1234439"/>
          <a:ext cx="8229600" cy="4892041"/>
        </p:xfrm>
        <a:graphic>
          <a:graphicData uri="http://schemas.openxmlformats.org/drawingml/2006/chart">
            <c:chart xmlns:c="http://schemas.openxmlformats.org/drawingml/2006/chart" xmlns:r="http://schemas.openxmlformats.org/officeDocument/2006/relationships" r:id="rId3"/>
          </a:graphicData>
        </a:graphic>
      </p:graphicFrame>
      <p:sp>
        <p:nvSpPr>
          <p:cNvPr id="9218" name="Title 11">
            <a:extLst>
              <a:ext uri="{FF2B5EF4-FFF2-40B4-BE49-F238E27FC236}">
                <a16:creationId xmlns:a16="http://schemas.microsoft.com/office/drawing/2014/main" id="{04414508-0A2F-45DF-BBBE-9E67763C1834}"/>
              </a:ext>
            </a:extLst>
          </p:cNvPr>
          <p:cNvSpPr>
            <a:spLocks noGrp="1"/>
          </p:cNvSpPr>
          <p:nvPr>
            <p:ph type="title"/>
          </p:nvPr>
        </p:nvSpPr>
        <p:spPr>
          <a:xfrm>
            <a:off x="446088" y="228600"/>
            <a:ext cx="6870700" cy="1143000"/>
          </a:xfrm>
        </p:spPr>
        <p:txBody>
          <a:bodyPr/>
          <a:lstStyle/>
          <a:p>
            <a:r>
              <a:rPr lang="en-GB" altLang="nl-NL">
                <a:ea typeface="ＭＳ Ｐゴシック" panose="020B0600070205080204" pitchFamily="34" charset="-128"/>
              </a:rPr>
              <a:t>Meeting time usage [hours]</a:t>
            </a:r>
          </a:p>
        </p:txBody>
      </p:sp>
      <p:sp>
        <p:nvSpPr>
          <p:cNvPr id="9219" name="TextBox 9">
            <a:extLst>
              <a:ext uri="{FF2B5EF4-FFF2-40B4-BE49-F238E27FC236}">
                <a16:creationId xmlns:a16="http://schemas.microsoft.com/office/drawing/2014/main" id="{CD5D5CB7-D124-4B48-A978-278887DF9CF4}"/>
              </a:ext>
            </a:extLst>
          </p:cNvPr>
          <p:cNvSpPr txBox="1">
            <a:spLocks noChangeArrowheads="1"/>
          </p:cNvSpPr>
          <p:nvPr/>
        </p:nvSpPr>
        <p:spPr bwMode="auto">
          <a:xfrm>
            <a:off x="500063" y="6051550"/>
            <a:ext cx="66294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r>
              <a:rPr lang="en-GB" altLang="nl-NL" sz="1600">
                <a:solidFill>
                  <a:srgbClr val="4F6228"/>
                </a:solidFill>
                <a:latin typeface="Calibri" panose="020F0502020204030204" pitchFamily="34" charset="0"/>
              </a:rPr>
              <a:t>Note: Work Items with usage of 1 hour are combined in </a:t>
            </a:r>
            <a:r>
              <a:rPr lang="ja-JP" altLang="en-GB" sz="1600">
                <a:solidFill>
                  <a:srgbClr val="4F6228"/>
                </a:solidFill>
                <a:latin typeface="Calibri" panose="020F0502020204030204" pitchFamily="34" charset="0"/>
              </a:rPr>
              <a:t>‘</a:t>
            </a:r>
            <a:r>
              <a:rPr lang="en-GB" altLang="ja-JP" sz="1600">
                <a:solidFill>
                  <a:srgbClr val="4F6228"/>
                </a:solidFill>
                <a:latin typeface="Calibri" panose="020F0502020204030204" pitchFamily="34" charset="0"/>
              </a:rPr>
              <a:t>other items</a:t>
            </a:r>
            <a:r>
              <a:rPr lang="ja-JP" altLang="en-GB" sz="1600">
                <a:solidFill>
                  <a:srgbClr val="4F6228"/>
                </a:solidFill>
                <a:latin typeface="Calibri" panose="020F0502020204030204" pitchFamily="34" charset="0"/>
              </a:rPr>
              <a:t>’</a:t>
            </a:r>
            <a:endParaRPr lang="en-GB" altLang="nl-NL" sz="1600">
              <a:solidFill>
                <a:srgbClr val="4F6228"/>
              </a:solidFill>
              <a:latin typeface="Calibri" panose="020F0502020204030204" pitchFamily="34" charset="0"/>
            </a:endParaRPr>
          </a:p>
        </p:txBody>
      </p:sp>
      <p:sp>
        <p:nvSpPr>
          <p:cNvPr id="9221" name="TextBox 2">
            <a:extLst>
              <a:ext uri="{FF2B5EF4-FFF2-40B4-BE49-F238E27FC236}">
                <a16:creationId xmlns:a16="http://schemas.microsoft.com/office/drawing/2014/main" id="{4BB93566-355B-434A-AC78-A67AE1B056C3}"/>
              </a:ext>
            </a:extLst>
          </p:cNvPr>
          <p:cNvSpPr txBox="1">
            <a:spLocks noChangeArrowheads="1"/>
          </p:cNvSpPr>
          <p:nvPr/>
        </p:nvSpPr>
        <p:spPr bwMode="auto">
          <a:xfrm>
            <a:off x="2387166" y="1442613"/>
            <a:ext cx="985838" cy="102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r>
              <a:rPr lang="en-GB" altLang="nl-NL" sz="1200" b="1">
                <a:latin typeface="Calibri" panose="020F0502020204030204" pitchFamily="34" charset="0"/>
              </a:rPr>
              <a:t>Includes</a:t>
            </a:r>
          </a:p>
          <a:p>
            <a:pPr eaLnBrk="1" hangingPunct="1"/>
            <a:r>
              <a:rPr lang="en-GB" altLang="nl-NL" sz="1200" b="1">
                <a:latin typeface="Calibri" panose="020F0502020204030204" pitchFamily="34" charset="0"/>
              </a:rPr>
              <a:t>76#bis</a:t>
            </a:r>
          </a:p>
          <a:p>
            <a:pPr eaLnBrk="1" hangingPunct="1"/>
            <a:r>
              <a:rPr lang="en-GB" altLang="nl-NL" sz="1200" b="1">
                <a:latin typeface="Calibri" panose="020F0502020204030204" pitchFamily="34" charset="0"/>
              </a:rPr>
              <a:t>meeting</a:t>
            </a:r>
          </a:p>
        </p:txBody>
      </p:sp>
      <p:sp>
        <p:nvSpPr>
          <p:cNvPr id="11" name="Down Arrow 10">
            <a:extLst>
              <a:ext uri="{FF2B5EF4-FFF2-40B4-BE49-F238E27FC236}">
                <a16:creationId xmlns:a16="http://schemas.microsoft.com/office/drawing/2014/main" id="{9B3244A0-99C0-49B5-A165-CCC5CA006273}"/>
              </a:ext>
            </a:extLst>
          </p:cNvPr>
          <p:cNvSpPr/>
          <p:nvPr/>
        </p:nvSpPr>
        <p:spPr>
          <a:xfrm rot="16200000">
            <a:off x="3293214" y="1330371"/>
            <a:ext cx="330200" cy="642937"/>
          </a:xfrm>
          <a:prstGeom prst="down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eaLnBrk="1" hangingPunct="1">
              <a:defRPr/>
            </a:pPr>
            <a:endParaRPr lang="nl-NL" altLang="nl-NL" sz="1100">
              <a:solidFill>
                <a:srgbClr val="FFFFFF"/>
              </a:solidFill>
              <a:ea typeface="ＭＳ Ｐゴシック" pitchFamily="34" charset="-128"/>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00945288-8333-4FAF-9EFD-D6D79C3520DA}"/>
              </a:ext>
            </a:extLst>
          </p:cNvPr>
          <p:cNvSpPr>
            <a:spLocks noGrp="1"/>
          </p:cNvSpPr>
          <p:nvPr>
            <p:ph type="title"/>
          </p:nvPr>
        </p:nvSpPr>
        <p:spPr/>
        <p:txBody>
          <a:bodyPr/>
          <a:lstStyle/>
          <a:p>
            <a:r>
              <a:rPr lang="en-GB" altLang="nl-NL">
                <a:ea typeface="ＭＳ Ｐゴシック" panose="020B0600070205080204" pitchFamily="34" charset="-128"/>
              </a:rPr>
              <a:t>Meeting Calendar</a:t>
            </a:r>
          </a:p>
        </p:txBody>
      </p:sp>
      <p:graphicFrame>
        <p:nvGraphicFramePr>
          <p:cNvPr id="5" name="Content Placeholder 4">
            <a:extLst>
              <a:ext uri="{FF2B5EF4-FFF2-40B4-BE49-F238E27FC236}">
                <a16:creationId xmlns:a16="http://schemas.microsoft.com/office/drawing/2014/main" id="{97F97374-5DEF-40C7-B7AA-EBCEFF94FB95}"/>
              </a:ext>
            </a:extLst>
          </p:cNvPr>
          <p:cNvGraphicFramePr>
            <a:graphicFrameLocks noGrp="1"/>
          </p:cNvGraphicFramePr>
          <p:nvPr>
            <p:ph idx="1"/>
            <p:extLst>
              <p:ext uri="{D42A27DB-BD31-4B8C-83A1-F6EECF244321}">
                <p14:modId xmlns:p14="http://schemas.microsoft.com/office/powerpoint/2010/main" val="1353523082"/>
              </p:ext>
            </p:extLst>
          </p:nvPr>
        </p:nvGraphicFramePr>
        <p:xfrm>
          <a:off x="457200" y="1600200"/>
          <a:ext cx="8034338" cy="3328938"/>
        </p:xfrm>
        <a:graphic>
          <a:graphicData uri="http://schemas.openxmlformats.org/drawingml/2006/table">
            <a:tbl>
              <a:tblPr/>
              <a:tblGrid>
                <a:gridCol w="2952750">
                  <a:extLst>
                    <a:ext uri="{9D8B030D-6E8A-4147-A177-3AD203B41FA5}">
                      <a16:colId xmlns:a16="http://schemas.microsoft.com/office/drawing/2014/main" val="20000"/>
                    </a:ext>
                  </a:extLst>
                </a:gridCol>
                <a:gridCol w="2241042">
                  <a:extLst>
                    <a:ext uri="{9D8B030D-6E8A-4147-A177-3AD203B41FA5}">
                      <a16:colId xmlns:a16="http://schemas.microsoft.com/office/drawing/2014/main" val="20001"/>
                    </a:ext>
                  </a:extLst>
                </a:gridCol>
                <a:gridCol w="2840546">
                  <a:extLst>
                    <a:ext uri="{9D8B030D-6E8A-4147-A177-3AD203B41FA5}">
                      <a16:colId xmlns:a16="http://schemas.microsoft.com/office/drawing/2014/main" val="20002"/>
                    </a:ext>
                  </a:extLst>
                </a:gridCol>
              </a:tblGrid>
              <a:tr h="369912">
                <a:tc>
                  <a:txBody>
                    <a:bodyPr/>
                    <a:lstStyle>
                      <a:lvl1pPr eaLnBrk="0" hangingPunct="0">
                        <a:spcBef>
                          <a:spcPct val="20000"/>
                        </a:spcBef>
                        <a:defRPr sz="2400">
                          <a:solidFill>
                            <a:schemeClr val="tx1"/>
                          </a:solidFill>
                          <a:latin typeface="Calibri" pitchFamily="34" charset="0"/>
                          <a:ea typeface="ＭＳ Ｐゴシック" pitchFamily="34" charset="-128"/>
                        </a:defRPr>
                      </a:lvl1pPr>
                      <a:lvl2pPr marL="742950" indent="-285750" eaLnBrk="0" hangingPunct="0">
                        <a:spcBef>
                          <a:spcPct val="20000"/>
                        </a:spcBef>
                        <a:buClr>
                          <a:srgbClr val="C00000"/>
                        </a:buClr>
                        <a:buFont typeface="Arial" pitchFamily="34" charset="0"/>
                        <a:defRPr sz="20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sz="14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Meeting</a:t>
                      </a:r>
                    </a:p>
                  </a:txBody>
                  <a:tcPr marL="91435" marR="91435" marT="45692" marB="45692"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400">
                          <a:solidFill>
                            <a:schemeClr val="tx1"/>
                          </a:solidFill>
                          <a:latin typeface="Calibri" pitchFamily="34" charset="0"/>
                          <a:ea typeface="ＭＳ Ｐゴシック" pitchFamily="34" charset="-128"/>
                        </a:defRPr>
                      </a:lvl1pPr>
                      <a:lvl2pPr marL="742950" indent="-285750" eaLnBrk="0" hangingPunct="0">
                        <a:spcBef>
                          <a:spcPct val="20000"/>
                        </a:spcBef>
                        <a:buClr>
                          <a:srgbClr val="C00000"/>
                        </a:buClr>
                        <a:buFont typeface="Arial" pitchFamily="34" charset="0"/>
                        <a:defRPr sz="20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sz="14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cs typeface="Arial" pitchFamily="34" charset="0"/>
                        </a:rPr>
                        <a:t>Date</a:t>
                      </a:r>
                    </a:p>
                  </a:txBody>
                  <a:tcPr marL="91435" marR="91435" marT="45692" marB="45692"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400">
                          <a:solidFill>
                            <a:schemeClr val="tx1"/>
                          </a:solidFill>
                          <a:latin typeface="Calibri" pitchFamily="34" charset="0"/>
                          <a:ea typeface="ＭＳ Ｐゴシック" pitchFamily="34" charset="-128"/>
                        </a:defRPr>
                      </a:lvl1pPr>
                      <a:lvl2pPr marL="742950" indent="-285750" eaLnBrk="0" hangingPunct="0">
                        <a:spcBef>
                          <a:spcPct val="20000"/>
                        </a:spcBef>
                        <a:buClr>
                          <a:srgbClr val="C00000"/>
                        </a:buClr>
                        <a:buFont typeface="Arial" pitchFamily="34" charset="0"/>
                        <a:defRPr sz="20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sz="14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cs typeface="Arial" pitchFamily="34" charset="0"/>
                        </a:rPr>
                        <a:t>Location</a:t>
                      </a:r>
                    </a:p>
                  </a:txBody>
                  <a:tcPr marL="91435" marR="91435" marT="45692" marB="45692"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69912">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SA1#81</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5 </a:t>
                      </a:r>
                      <a:r>
                        <a:rPr kumimoji="0" lang="mr-IN"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a:t>
                      </a: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 9 Feb 2018</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Fukuoka, Japan</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3"/>
                  </a:ext>
                </a:extLst>
              </a:tr>
              <a:tr h="369642">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SA1#82</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7 </a:t>
                      </a:r>
                      <a:r>
                        <a:rPr kumimoji="0" lang="mr-IN"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a:t>
                      </a: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 11 May 2018</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Dubrovnik, Croatia</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69912">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SA1#83</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20 </a:t>
                      </a:r>
                      <a:r>
                        <a:rPr kumimoji="0" lang="mr-IN"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a:t>
                      </a: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 24 Aug 2018</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North America (TBD)</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5"/>
                  </a:ext>
                </a:extLst>
              </a:tr>
              <a:tr h="369912">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SA1#84</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12 </a:t>
                      </a:r>
                      <a:r>
                        <a:rPr kumimoji="0" lang="mr-IN"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a:t>
                      </a: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 16 Nov 2018</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defRPr/>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US (TBD)</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69912">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SA1#85</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18 – 22 Feb 2019</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defRPr/>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Europe (TBD)</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7"/>
                  </a:ext>
                </a:extLst>
              </a:tr>
              <a:tr h="369912">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SA1#86</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6 – 10 May 2019</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defRPr/>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Asia (TBD)</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69912">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SA1#87</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26 – 30 Aug 2019</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defRPr/>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Europe (TBD)</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9"/>
                  </a:ext>
                </a:extLst>
              </a:tr>
              <a:tr h="369912">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SA1#88</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18 – 22 Nov 2019</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defRPr/>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US (TBD)</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76266</TotalTime>
  <Words>3209</Words>
  <Application>Microsoft Office PowerPoint</Application>
  <PresentationFormat>On-screen Show (4:3)</PresentationFormat>
  <Paragraphs>871</Paragraphs>
  <Slides>37</Slides>
  <Notes>35</Notes>
  <HiddenSlides>17</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37</vt:i4>
      </vt:variant>
    </vt:vector>
  </HeadingPairs>
  <TitlesOfParts>
    <vt:vector size="45" baseType="lpstr">
      <vt:lpstr>MS Mincho</vt:lpstr>
      <vt:lpstr>ＭＳ Ｐゴシック</vt:lpstr>
      <vt:lpstr>Arial</vt:lpstr>
      <vt:lpstr>Calibri</vt:lpstr>
      <vt:lpstr>Century Gothic</vt:lpstr>
      <vt:lpstr>Times New Roman</vt:lpstr>
      <vt:lpstr>Wingdings</vt:lpstr>
      <vt:lpstr>Office Theme</vt:lpstr>
      <vt:lpstr>    SA1 Report to TSG SA#78  SP-170982</vt:lpstr>
      <vt:lpstr>General information and statistics</vt:lpstr>
      <vt:lpstr>SA1 Officials</vt:lpstr>
      <vt:lpstr>Meetings</vt:lpstr>
      <vt:lpstr>Statistics</vt:lpstr>
      <vt:lpstr>Documents per quarter</vt:lpstr>
      <vt:lpstr>Meeting time [hours]</vt:lpstr>
      <vt:lpstr>Meeting time usage [hours]</vt:lpstr>
      <vt:lpstr>Meeting Calendar</vt:lpstr>
      <vt:lpstr>Previous SA1 reports</vt:lpstr>
      <vt:lpstr>Work Summary: Rel-15 and earlier corrections</vt:lpstr>
      <vt:lpstr>Rel-14 corrections</vt:lpstr>
      <vt:lpstr>Rel-15: MCOver</vt:lpstr>
      <vt:lpstr>Rel-15 corrections</vt:lpstr>
      <vt:lpstr>Work Summary: Stage 1 Rel-16 Work Items</vt:lpstr>
      <vt:lpstr>Overview: Stage 1 Rel-16 Work Items</vt:lpstr>
      <vt:lpstr>Rel-16: MONASTERY2</vt:lpstr>
      <vt:lpstr>Rel-16: ePWS</vt:lpstr>
      <vt:lpstr>Other CRs under TEI16</vt:lpstr>
      <vt:lpstr>Work Summary: Study Items</vt:lpstr>
      <vt:lpstr>Overview: Study Items (1)</vt:lpstr>
      <vt:lpstr>Overview: Study Items (2)</vt:lpstr>
      <vt:lpstr>FS_FRMCS2 (1)</vt:lpstr>
      <vt:lpstr>FS_FRMCS2 (2)</vt:lpstr>
      <vt:lpstr>FS_ePWS</vt:lpstr>
      <vt:lpstr>FS_MARCOM</vt:lpstr>
      <vt:lpstr>FS_eLESTR </vt:lpstr>
      <vt:lpstr>FS_CAV</vt:lpstr>
      <vt:lpstr>FS_5GLAN</vt:lpstr>
      <vt:lpstr>FS_5G_HYPOS</vt:lpstr>
      <vt:lpstr>FS_5GSAT</vt:lpstr>
      <vt:lpstr>FS_enIMS</vt:lpstr>
      <vt:lpstr>FS_5GMSG</vt:lpstr>
      <vt:lpstr>FS_BMNS</vt:lpstr>
      <vt:lpstr>FS_LUCIA</vt:lpstr>
      <vt:lpstr>FS_MPS2</vt:lpstr>
      <vt:lpstr>Thank You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SA1 Report to TSG SA#60 SP-130xxx</dc:title>
  <dc:creator>Mustapha, Mona, Vodafone Group</dc:creator>
  <cp:lastModifiedBy>Norp, A.H.J. (Toon)</cp:lastModifiedBy>
  <cp:revision>3098</cp:revision>
  <dcterms:created xsi:type="dcterms:W3CDTF">2008-08-30T09:32:10Z</dcterms:created>
  <dcterms:modified xsi:type="dcterms:W3CDTF">2017-12-14T21:41:36Z</dcterms:modified>
</cp:coreProperties>
</file>